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86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4" r:id="rId23"/>
    <p:sldId id="285" r:id="rId2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534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eamlyn Williams" userId="e53c2209-1a42-49d6-8ce3-13debbc4864a" providerId="ADAL" clId="{A75439B3-BA37-4FF8-BE8E-FA729CFB58E1}"/>
    <pc:docChg chg="modSld">
      <pc:chgData name="Dreamlyn Williams" userId="e53c2209-1a42-49d6-8ce3-13debbc4864a" providerId="ADAL" clId="{A75439B3-BA37-4FF8-BE8E-FA729CFB58E1}" dt="2024-07-25T16:43:50.444" v="60" actId="20577"/>
      <pc:docMkLst>
        <pc:docMk/>
      </pc:docMkLst>
      <pc:sldChg chg="modSp mod">
        <pc:chgData name="Dreamlyn Williams" userId="e53c2209-1a42-49d6-8ce3-13debbc4864a" providerId="ADAL" clId="{A75439B3-BA37-4FF8-BE8E-FA729CFB58E1}" dt="2024-07-25T16:29:11.369" v="50" actId="20577"/>
        <pc:sldMkLst>
          <pc:docMk/>
          <pc:sldMk cId="0" sldId="259"/>
        </pc:sldMkLst>
        <pc:spChg chg="mod">
          <ac:chgData name="Dreamlyn Williams" userId="e53c2209-1a42-49d6-8ce3-13debbc4864a" providerId="ADAL" clId="{A75439B3-BA37-4FF8-BE8E-FA729CFB58E1}" dt="2024-07-25T16:29:11.369" v="50" actId="20577"/>
          <ac:spMkLst>
            <pc:docMk/>
            <pc:sldMk cId="0" sldId="259"/>
            <ac:spMk id="2" creationId="{00000000-0000-0000-0000-000000000000}"/>
          </ac:spMkLst>
        </pc:spChg>
      </pc:sldChg>
      <pc:sldChg chg="modSp mod">
        <pc:chgData name="Dreamlyn Williams" userId="e53c2209-1a42-49d6-8ce3-13debbc4864a" providerId="ADAL" clId="{A75439B3-BA37-4FF8-BE8E-FA729CFB58E1}" dt="2024-07-25T16:43:50.444" v="60" actId="20577"/>
        <pc:sldMkLst>
          <pc:docMk/>
          <pc:sldMk cId="0" sldId="260"/>
        </pc:sldMkLst>
        <pc:spChg chg="mod">
          <ac:chgData name="Dreamlyn Williams" userId="e53c2209-1a42-49d6-8ce3-13debbc4864a" providerId="ADAL" clId="{A75439B3-BA37-4FF8-BE8E-FA729CFB58E1}" dt="2024-07-25T16:43:50.444" v="60" actId="20577"/>
          <ac:spMkLst>
            <pc:docMk/>
            <pc:sldMk cId="0" sldId="260"/>
            <ac:spMk id="2" creationId="{00000000-0000-0000-0000-000000000000}"/>
          </ac:spMkLst>
        </pc:spChg>
      </pc:sldChg>
      <pc:sldChg chg="modSp mod">
        <pc:chgData name="Dreamlyn Williams" userId="e53c2209-1a42-49d6-8ce3-13debbc4864a" providerId="ADAL" clId="{A75439B3-BA37-4FF8-BE8E-FA729CFB58E1}" dt="2024-07-25T14:45:10.587" v="1" actId="20577"/>
        <pc:sldMkLst>
          <pc:docMk/>
          <pc:sldMk cId="0" sldId="266"/>
        </pc:sldMkLst>
        <pc:spChg chg="mod">
          <ac:chgData name="Dreamlyn Williams" userId="e53c2209-1a42-49d6-8ce3-13debbc4864a" providerId="ADAL" clId="{A75439B3-BA37-4FF8-BE8E-FA729CFB58E1}" dt="2024-07-25T14:45:10.587" v="1" actId="20577"/>
          <ac:spMkLst>
            <pc:docMk/>
            <pc:sldMk cId="0" sldId="26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2060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60606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2060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60606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2060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60606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2060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60606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60606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555751"/>
            <a:ext cx="12191999" cy="165100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35" y="1708791"/>
            <a:ext cx="12191365" cy="0"/>
          </a:xfrm>
          <a:custGeom>
            <a:avLst/>
            <a:gdLst/>
            <a:ahLst/>
            <a:cxnLst/>
            <a:rect l="l" t="t" r="r" b="b"/>
            <a:pathLst>
              <a:path w="12191365">
                <a:moveTo>
                  <a:pt x="0" y="0"/>
                </a:moveTo>
                <a:lnTo>
                  <a:pt x="12190804" y="0"/>
                </a:lnTo>
              </a:path>
            </a:pathLst>
          </a:custGeom>
          <a:ln w="63499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41579" y="281433"/>
            <a:ext cx="8308840" cy="1135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2060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68710" y="1765808"/>
            <a:ext cx="10335895" cy="2862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60606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95459" y="6503438"/>
            <a:ext cx="25844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E31335B8-5E9D-BA67-F3D8-25D1E93B709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25" y="5459930"/>
            <a:ext cx="1268665" cy="1243012"/>
          </a:xfrm>
          <a:prstGeom prst="rect">
            <a:avLst/>
          </a:prstGeom>
        </p:spPr>
      </p:pic>
      <p:sp>
        <p:nvSpPr>
          <p:cNvPr id="8" name="bg object 19">
            <a:extLst>
              <a:ext uri="{FF2B5EF4-FFF2-40B4-BE49-F238E27FC236}">
                <a16:creationId xmlns:a16="http://schemas.microsoft.com/office/drawing/2014/main" id="{EE716F98-421F-8DCA-2677-ED5C160D7D29}"/>
              </a:ext>
            </a:extLst>
          </p:cNvPr>
          <p:cNvSpPr/>
          <p:nvPr userDrawn="1"/>
        </p:nvSpPr>
        <p:spPr>
          <a:xfrm>
            <a:off x="635" y="1555751"/>
            <a:ext cx="12191365" cy="0"/>
          </a:xfrm>
          <a:custGeom>
            <a:avLst/>
            <a:gdLst/>
            <a:ahLst/>
            <a:cxnLst/>
            <a:rect l="l" t="t" r="r" b="b"/>
            <a:pathLst>
              <a:path w="12191365">
                <a:moveTo>
                  <a:pt x="0" y="0"/>
                </a:moveTo>
                <a:lnTo>
                  <a:pt x="12190804" y="0"/>
                </a:lnTo>
              </a:path>
            </a:pathLst>
          </a:custGeom>
          <a:ln w="63499">
            <a:solidFill>
              <a:schemeClr val="tx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grants@azdps.gov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pcase@azdps.gov" TargetMode="External"/><Relationship Id="rId2" Type="http://schemas.openxmlformats.org/officeDocument/2006/relationships/hyperlink" Target="mailto:dwilliams2@azdps.gov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zdps.gov/grants" TargetMode="External"/><Relationship Id="rId4" Type="http://schemas.openxmlformats.org/officeDocument/2006/relationships/hyperlink" Target="mailto:Grants@azdps.gov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10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061BA2E-A388-41C5-B73A-B0FEB6B10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BB9069DC-32E7-296F-D148-97107DC712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8" r="6302" b="2"/>
          <a:stretch/>
        </p:blipFill>
        <p:spPr>
          <a:xfrm>
            <a:off x="-1" y="10"/>
            <a:ext cx="6096001" cy="685799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76E192A2-3ED3-4081-8A86-A22B51141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152902" y="-1181101"/>
            <a:ext cx="3886200" cy="12192001"/>
          </a:xfrm>
          <a:prstGeom prst="rect">
            <a:avLst/>
          </a:prstGeom>
          <a:gradFill>
            <a:gsLst>
              <a:gs pos="41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4553" y="3091928"/>
            <a:ext cx="9882447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897890" marR="5080" indent="-885825" algn="l" rtl="0">
              <a:lnSpc>
                <a:spcPct val="90000"/>
              </a:lnSpc>
              <a:spcBef>
                <a:spcPct val="0"/>
              </a:spcBef>
            </a:pPr>
            <a:r>
              <a:rPr lang="en-US" sz="5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FY2025</a:t>
            </a:r>
            <a:r>
              <a:rPr lang="en-US" sz="5000" kern="1200" spc="-45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ANTI-HUMAN TRAFFICKING </a:t>
            </a:r>
            <a:r>
              <a:rPr lang="en-US" sz="5000" kern="1200" spc="-1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APPLICATION</a:t>
            </a:r>
            <a:r>
              <a:rPr lang="en-US" sz="5000" kern="1200" spc="-16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kern="1200" spc="-1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BRIEFING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575039"/>
            <a:ext cx="97840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4552" y="5624945"/>
            <a:ext cx="9079992" cy="592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algn="l" rtl="0">
              <a:lnSpc>
                <a:spcPct val="90000"/>
              </a:lnSpc>
              <a:spcBef>
                <a:spcPts val="1000"/>
              </a:spcBef>
            </a:pPr>
            <a:r>
              <a:rPr lang="en-US" sz="4800" b="1" kern="1200" dirty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Dreamlyn Williams</a:t>
            </a:r>
            <a:r>
              <a:rPr lang="en-US" sz="4800" b="1" kern="1200" spc="-130" dirty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 </a:t>
            </a:r>
          </a:p>
          <a:p>
            <a:pPr algn="l" rtl="0">
              <a:lnSpc>
                <a:spcPct val="90000"/>
              </a:lnSpc>
              <a:spcBef>
                <a:spcPts val="1000"/>
              </a:spcBef>
            </a:pPr>
            <a:r>
              <a:rPr lang="en-US" sz="4800" b="1" kern="1200" dirty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Grant Project Manager</a:t>
            </a:r>
            <a:endParaRPr lang="en-US" sz="700" kern="1200" dirty="0">
              <a:solidFill>
                <a:schemeClr val="bg1"/>
              </a:solidFill>
              <a:latin typeface="+mn-lt"/>
              <a:ea typeface="+mn-ea"/>
              <a:cs typeface="Times New Roman" panose="02020603050405020304" pitchFamily="18" charset="0"/>
            </a:endParaRPr>
          </a:p>
          <a:p>
            <a:pPr algn="l" rtl="0">
              <a:lnSpc>
                <a:spcPct val="90000"/>
              </a:lnSpc>
              <a:spcBef>
                <a:spcPts val="1000"/>
              </a:spcBef>
            </a:pPr>
            <a:r>
              <a:rPr lang="en-US" sz="4800" kern="1200" dirty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DATE: Thursday, July 25, 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Courteous Vigilance</a:t>
            </a:r>
            <a:endParaRPr lang="en-US" sz="1200" kern="1200" spc="-1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73818" y="6543126"/>
            <a:ext cx="17399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spcAft>
                <a:spcPts val="600"/>
              </a:spcAft>
            </a:pPr>
            <a:fld id="{81D60167-4931-47E6-BA6A-407CBD079E47}" type="slidenum">
              <a:rPr lang="en-US" sz="1200" smtClean="0">
                <a:solidFill>
                  <a:srgbClr val="888888"/>
                </a:solidFill>
                <a:latin typeface="Arial"/>
                <a:cs typeface="Arial"/>
              </a:rPr>
              <a:pPr marL="38100">
                <a:lnSpc>
                  <a:spcPts val="1425"/>
                </a:lnSpc>
                <a:spcAft>
                  <a:spcPts val="600"/>
                </a:spcAft>
              </a:pPr>
              <a:t>1</a:t>
            </a:fld>
            <a:endParaRPr lang="en-US"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710" y="1765808"/>
            <a:ext cx="10372725" cy="3776979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Personnel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Fringe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benefit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costs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Travel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Equipment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(cost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equal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greater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than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$5,000.00)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Supplies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(tangibles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that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cost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less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than</a:t>
            </a:r>
            <a:r>
              <a:rPr sz="2400" spc="-10" dirty="0">
                <a:latin typeface="Arial"/>
                <a:cs typeface="Arial"/>
              </a:rPr>
              <a:t> $5,000.00</a:t>
            </a:r>
            <a:endParaRPr sz="240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Office,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training,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exercise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supplies</a:t>
            </a:r>
            <a:endParaRPr sz="200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Outreach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supplies</a:t>
            </a:r>
            <a:endParaRPr sz="200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Small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equipment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such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laptops,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monitors,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radios,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projectors,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etc.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cost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less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than</a:t>
            </a:r>
            <a:endParaRPr sz="2000">
              <a:latin typeface="Arial"/>
              <a:cs typeface="Arial"/>
            </a:endParaRPr>
          </a:p>
          <a:p>
            <a:pPr marL="774065"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$5,000.00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995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WHAT</a:t>
            </a:r>
            <a:r>
              <a:rPr spc="-55" dirty="0"/>
              <a:t> </a:t>
            </a:r>
            <a:r>
              <a:rPr dirty="0"/>
              <a:t>CAN</a:t>
            </a:r>
            <a:r>
              <a:rPr spc="-55" dirty="0"/>
              <a:t> </a:t>
            </a:r>
            <a:r>
              <a:rPr dirty="0"/>
              <a:t>FUNDS</a:t>
            </a:r>
            <a:r>
              <a:rPr spc="-50" dirty="0"/>
              <a:t> </a:t>
            </a:r>
            <a:r>
              <a:rPr dirty="0"/>
              <a:t>BE</a:t>
            </a:r>
            <a:r>
              <a:rPr spc="-55" dirty="0"/>
              <a:t> </a:t>
            </a:r>
            <a:r>
              <a:rPr dirty="0"/>
              <a:t>USED</a:t>
            </a:r>
            <a:r>
              <a:rPr spc="-50" dirty="0"/>
              <a:t> </a:t>
            </a:r>
            <a:r>
              <a:rPr spc="-20" dirty="0"/>
              <a:t>FOR?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710" y="1732889"/>
            <a:ext cx="10465435" cy="3258820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Contractual/Consultant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Services</a:t>
            </a:r>
            <a:endParaRPr sz="2400">
              <a:latin typeface="Arial"/>
              <a:cs typeface="Arial"/>
            </a:endParaRPr>
          </a:p>
          <a:p>
            <a:pPr marL="774065" marR="977265" indent="-313690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Not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more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10%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Indirect/Overhead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Costs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allowable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partnering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university,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501c3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non-</a:t>
            </a:r>
            <a:r>
              <a:rPr sz="2000" dirty="0">
                <a:latin typeface="Arial"/>
                <a:cs typeface="Arial"/>
              </a:rPr>
              <a:t>profit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agency</a:t>
            </a:r>
            <a:endParaRPr sz="2000">
              <a:latin typeface="Arial"/>
              <a:cs typeface="Arial"/>
            </a:endParaRPr>
          </a:p>
          <a:p>
            <a:pPr marL="431165" marR="5080" indent="-419100">
              <a:lnSpc>
                <a:spcPct val="100000"/>
              </a:lnSpc>
              <a:spcBef>
                <a:spcPts val="1185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Other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costs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such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on-</a:t>
            </a:r>
            <a:r>
              <a:rPr sz="2400" dirty="0">
                <a:latin typeface="Arial"/>
                <a:cs typeface="Arial"/>
              </a:rPr>
              <a:t>going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maintenance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services,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vehicle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maintenance, </a:t>
            </a:r>
            <a:r>
              <a:rPr sz="2400" dirty="0">
                <a:latin typeface="Arial"/>
                <a:cs typeface="Arial"/>
              </a:rPr>
              <a:t>phone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services,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etc.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Training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Exercise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(except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costs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consultation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and/or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contractual)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Outreach/Education/Awareness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995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WHAT</a:t>
            </a:r>
            <a:r>
              <a:rPr spc="-55" dirty="0"/>
              <a:t> </a:t>
            </a:r>
            <a:r>
              <a:rPr dirty="0"/>
              <a:t>CAN</a:t>
            </a:r>
            <a:r>
              <a:rPr spc="-55" dirty="0"/>
              <a:t> </a:t>
            </a:r>
            <a:r>
              <a:rPr dirty="0"/>
              <a:t>FUNDS</a:t>
            </a:r>
            <a:r>
              <a:rPr spc="-50" dirty="0"/>
              <a:t> </a:t>
            </a:r>
            <a:r>
              <a:rPr dirty="0"/>
              <a:t>BE</a:t>
            </a:r>
            <a:r>
              <a:rPr spc="-55" dirty="0"/>
              <a:t> </a:t>
            </a:r>
            <a:r>
              <a:rPr dirty="0"/>
              <a:t>USED</a:t>
            </a:r>
            <a:r>
              <a:rPr spc="-50" dirty="0"/>
              <a:t> </a:t>
            </a:r>
            <a:r>
              <a:rPr spc="-20" dirty="0"/>
              <a:t>FOR?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710" y="1732889"/>
            <a:ext cx="8568055" cy="3975447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</a:t>
            </a:r>
            <a:r>
              <a:rPr lang="en-US" sz="2400" dirty="0">
                <a:latin typeface="Arial"/>
                <a:cs typeface="Arial"/>
              </a:rPr>
              <a:t>Applications accepted until September 20, 2024</a:t>
            </a:r>
          </a:p>
          <a:p>
            <a:pPr marL="12700">
              <a:lnSpc>
                <a:spcPct val="100000"/>
              </a:lnSpc>
              <a:spcBef>
                <a:spcPts val="1560"/>
              </a:spcBef>
              <a:tabLst>
                <a:tab pos="431165" algn="l"/>
              </a:tabLst>
            </a:pPr>
            <a:r>
              <a:rPr lang="en-US" sz="2400" spc="-50" dirty="0">
                <a:latin typeface="Arial"/>
                <a:cs typeface="Arial"/>
              </a:rPr>
              <a:t>»</a:t>
            </a:r>
            <a:r>
              <a:rPr lang="en-US" sz="2400" dirty="0">
                <a:latin typeface="Arial"/>
                <a:cs typeface="Arial"/>
              </a:rPr>
              <a:t>	</a:t>
            </a:r>
            <a:r>
              <a:rPr sz="2400" dirty="0">
                <a:latin typeface="Arial"/>
                <a:cs typeface="Arial"/>
              </a:rPr>
              <a:t>Initial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Review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Panel</a:t>
            </a:r>
            <a:endParaRPr sz="24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AZ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Department of Public Safety</a:t>
            </a:r>
            <a:r>
              <a:rPr sz="2000" dirty="0">
                <a:latin typeface="Arial"/>
                <a:cs typeface="Arial"/>
              </a:rPr>
              <a:t>–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Budget </a:t>
            </a:r>
            <a:r>
              <a:rPr sz="2000" spc="-10" dirty="0">
                <a:latin typeface="Arial"/>
                <a:cs typeface="Arial"/>
              </a:rPr>
              <a:t>Office</a:t>
            </a:r>
            <a:endParaRPr sz="20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AZ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Governor’s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Office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Youth,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Faith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Family</a:t>
            </a:r>
            <a:endParaRPr sz="20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AZ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Anti-</a:t>
            </a:r>
            <a:r>
              <a:rPr sz="2000" dirty="0">
                <a:latin typeface="Arial"/>
                <a:cs typeface="Arial"/>
              </a:rPr>
              <a:t>Human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Trafficking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Council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Final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Review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Panel:</a:t>
            </a:r>
            <a:endParaRPr sz="24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AZ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Department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Public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Safety</a:t>
            </a:r>
            <a:endParaRPr sz="20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209867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APPLICATION</a:t>
            </a:r>
            <a:r>
              <a:rPr spc="-170" dirty="0"/>
              <a:t> </a:t>
            </a:r>
            <a:r>
              <a:rPr spc="-10" dirty="0"/>
              <a:t>REVIEW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710" y="1732889"/>
            <a:ext cx="10407015" cy="2501265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Final</a:t>
            </a:r>
            <a:r>
              <a:rPr sz="2400" spc="-1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Award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Letter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&amp;</a:t>
            </a:r>
            <a:r>
              <a:rPr sz="2400" spc="-1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Agreement</a:t>
            </a:r>
            <a:endParaRPr sz="2400" dirty="0">
              <a:latin typeface="Arial"/>
              <a:cs typeface="Arial"/>
            </a:endParaRPr>
          </a:p>
          <a:p>
            <a:pPr marL="774065" marR="5080" indent="-313690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Upon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receipt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all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documentation/action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items,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final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award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letter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agreement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will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10" dirty="0">
                <a:latin typeface="Arial"/>
                <a:cs typeface="Arial"/>
              </a:rPr>
              <a:t> provided</a:t>
            </a:r>
            <a:endParaRPr sz="2000" dirty="0">
              <a:latin typeface="Arial"/>
              <a:cs typeface="Arial"/>
            </a:endParaRPr>
          </a:p>
          <a:p>
            <a:pPr marL="774065" marR="242570" indent="-313690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Two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original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signed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agreements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must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returned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AZDPS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Budget Office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AZDPS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Director’s </a:t>
            </a:r>
            <a:r>
              <a:rPr sz="2000" spc="-10" dirty="0">
                <a:latin typeface="Arial"/>
                <a:cs typeface="Arial"/>
              </a:rPr>
              <a:t>signature.</a:t>
            </a:r>
            <a:endParaRPr sz="2000" dirty="0">
              <a:latin typeface="Arial"/>
              <a:cs typeface="Arial"/>
            </a:endParaRPr>
          </a:p>
          <a:p>
            <a:pPr marL="1061085" indent="-203200">
              <a:lnSpc>
                <a:spcPct val="100000"/>
              </a:lnSpc>
              <a:spcBef>
                <a:spcPts val="1215"/>
              </a:spcBef>
              <a:buFont typeface="Calibri"/>
              <a:buChar char="•"/>
              <a:tabLst>
                <a:tab pos="1061085" algn="l"/>
              </a:tabLst>
            </a:pPr>
            <a:r>
              <a:rPr sz="1600" dirty="0">
                <a:latin typeface="Arial"/>
                <a:cs typeface="Arial"/>
              </a:rPr>
              <a:t>A</a:t>
            </a:r>
            <a:r>
              <a:rPr sz="1600" spc="-1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fully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executed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agreement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will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returned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1161415">
              <a:lnSpc>
                <a:spcPct val="100000"/>
              </a:lnSpc>
              <a:spcBef>
                <a:spcPts val="100"/>
              </a:spcBef>
            </a:pPr>
            <a:r>
              <a:rPr dirty="0"/>
              <a:t>FINAL</a:t>
            </a:r>
            <a:r>
              <a:rPr spc="-175" dirty="0"/>
              <a:t> </a:t>
            </a:r>
            <a:r>
              <a:rPr spc="-65" dirty="0"/>
              <a:t>AWARD</a:t>
            </a:r>
            <a:r>
              <a:rPr spc="-125" dirty="0"/>
              <a:t> </a:t>
            </a:r>
            <a:r>
              <a:rPr dirty="0"/>
              <a:t>AND</a:t>
            </a:r>
            <a:r>
              <a:rPr spc="-125" dirty="0"/>
              <a:t> </a:t>
            </a:r>
            <a:r>
              <a:rPr spc="-10" dirty="0"/>
              <a:t>AGREEMENT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710" y="2251049"/>
            <a:ext cx="8622665" cy="2498120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All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lang="en-US" sz="2400" spc="-30" dirty="0">
                <a:latin typeface="Arial"/>
                <a:cs typeface="Arial"/>
              </a:rPr>
              <a:t>obligations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must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occur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within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period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performance</a:t>
            </a:r>
            <a:endParaRPr sz="24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Arial"/>
                <a:cs typeface="Arial"/>
              </a:rPr>
              <a:t>July 1, 2024- </a:t>
            </a:r>
            <a:r>
              <a:rPr lang="en-US" sz="2000" spc="-20" dirty="0">
                <a:latin typeface="Arial"/>
                <a:cs typeface="Arial"/>
              </a:rPr>
              <a:t>June 30, 2025</a:t>
            </a:r>
          </a:p>
          <a:p>
            <a:pPr marL="12700">
              <a:spcBef>
                <a:spcPts val="1560"/>
              </a:spcBef>
              <a:tabLst>
                <a:tab pos="431165" algn="l"/>
              </a:tabLst>
            </a:pPr>
            <a:r>
              <a:rPr lang="en-US" sz="2400" spc="-50" dirty="0">
                <a:latin typeface="Arial"/>
                <a:cs typeface="Arial"/>
              </a:rPr>
              <a:t>» 	All expenditures must occur by </a:t>
            </a:r>
            <a:r>
              <a:rPr lang="en-US" sz="2400" spc="-50" dirty="0">
                <a:highlight>
                  <a:srgbClr val="FFFF00"/>
                </a:highlight>
                <a:latin typeface="Arial"/>
                <a:cs typeface="Arial"/>
              </a:rPr>
              <a:t>June 30, 2025</a:t>
            </a:r>
            <a:endParaRPr sz="2400" spc="-50" dirty="0">
              <a:highlight>
                <a:srgbClr val="FFFF00"/>
              </a:highlight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County,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Cities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&amp;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Town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Law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Enforcement</a:t>
            </a:r>
            <a:r>
              <a:rPr sz="2400" spc="-155" dirty="0">
                <a:latin typeface="Arial"/>
                <a:cs typeface="Arial"/>
              </a:rPr>
              <a:t> </a:t>
            </a:r>
            <a:r>
              <a:rPr lang="en-US" sz="2400" spc="-155" dirty="0">
                <a:latin typeface="Arial"/>
                <a:cs typeface="Arial"/>
              </a:rPr>
              <a:t>and Prosecutorial 	</a:t>
            </a:r>
            <a:r>
              <a:rPr sz="2400" spc="-10" dirty="0">
                <a:latin typeface="Arial"/>
                <a:cs typeface="Arial"/>
              </a:rPr>
              <a:t>Agencies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306324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ELIGIBILITY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99201" y="1828800"/>
            <a:ext cx="5181599" cy="426719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68709" y="1842008"/>
            <a:ext cx="4794250" cy="3563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165" marR="851535" indent="-419100">
              <a:lnSpc>
                <a:spcPct val="100000"/>
              </a:lnSpc>
              <a:spcBef>
                <a:spcPts val="1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How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submit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complete application.</a:t>
            </a:r>
            <a:endParaRPr sz="24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Scope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Work</a:t>
            </a:r>
            <a:endParaRPr sz="2000" dirty="0">
              <a:latin typeface="Arial"/>
              <a:cs typeface="Arial"/>
            </a:endParaRPr>
          </a:p>
          <a:p>
            <a:pPr marL="1061085" indent="-203200">
              <a:lnSpc>
                <a:spcPct val="100000"/>
              </a:lnSpc>
              <a:spcBef>
                <a:spcPts val="1215"/>
              </a:spcBef>
              <a:buFont typeface="Calibri"/>
              <a:buChar char="•"/>
              <a:tabLst>
                <a:tab pos="1061085" algn="l"/>
              </a:tabLst>
            </a:pPr>
            <a:r>
              <a:rPr sz="1600" dirty="0">
                <a:latin typeface="Arial"/>
                <a:cs typeface="Arial"/>
              </a:rPr>
              <a:t>Current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Capabilities</a:t>
            </a:r>
            <a:endParaRPr sz="1600" dirty="0">
              <a:latin typeface="Arial"/>
              <a:cs typeface="Arial"/>
            </a:endParaRPr>
          </a:p>
          <a:p>
            <a:pPr marL="1061085" indent="-203200">
              <a:lnSpc>
                <a:spcPct val="100000"/>
              </a:lnSpc>
              <a:spcBef>
                <a:spcPts val="1200"/>
              </a:spcBef>
              <a:buFont typeface="Calibri"/>
              <a:buChar char="•"/>
              <a:tabLst>
                <a:tab pos="1061085" algn="l"/>
              </a:tabLst>
            </a:pPr>
            <a:r>
              <a:rPr sz="1600" spc="-10" dirty="0">
                <a:latin typeface="Arial"/>
                <a:cs typeface="Arial"/>
              </a:rPr>
              <a:t>Metrics</a:t>
            </a:r>
            <a:endParaRPr sz="1600" dirty="0">
              <a:latin typeface="Arial"/>
              <a:cs typeface="Arial"/>
            </a:endParaRPr>
          </a:p>
          <a:p>
            <a:pPr marL="1061085" indent="-203200">
              <a:lnSpc>
                <a:spcPct val="100000"/>
              </a:lnSpc>
              <a:spcBef>
                <a:spcPts val="1200"/>
              </a:spcBef>
              <a:buFont typeface="Calibri"/>
              <a:buChar char="•"/>
              <a:tabLst>
                <a:tab pos="1061085" algn="l"/>
              </a:tabLst>
            </a:pPr>
            <a:r>
              <a:rPr sz="1600" spc="-10" dirty="0">
                <a:latin typeface="Arial"/>
                <a:cs typeface="Arial"/>
              </a:rPr>
              <a:t>Justifications</a:t>
            </a:r>
            <a:endParaRPr sz="1600" dirty="0">
              <a:latin typeface="Arial"/>
              <a:cs typeface="Arial"/>
            </a:endParaRPr>
          </a:p>
          <a:p>
            <a:pPr marL="1061085" indent="-203200">
              <a:lnSpc>
                <a:spcPct val="100000"/>
              </a:lnSpc>
              <a:spcBef>
                <a:spcPts val="1200"/>
              </a:spcBef>
              <a:buFont typeface="Calibri"/>
              <a:buChar char="•"/>
              <a:tabLst>
                <a:tab pos="1061085" algn="l"/>
              </a:tabLst>
            </a:pPr>
            <a:r>
              <a:rPr sz="1600" dirty="0">
                <a:latin typeface="Arial"/>
                <a:cs typeface="Arial"/>
              </a:rPr>
              <a:t>Priorities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10" dirty="0">
                <a:latin typeface="Arial"/>
                <a:cs typeface="Arial"/>
              </a:rPr>
              <a:t> Initiatives</a:t>
            </a:r>
            <a:endParaRPr sz="1600" dirty="0">
              <a:latin typeface="Arial"/>
              <a:cs typeface="Arial"/>
            </a:endParaRPr>
          </a:p>
          <a:p>
            <a:pPr marL="774065" marR="5080" indent="-313690">
              <a:lnSpc>
                <a:spcPct val="100000"/>
              </a:lnSpc>
              <a:spcBef>
                <a:spcPts val="118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What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plan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accomplishing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wh</a:t>
            </a:r>
            <a:r>
              <a:rPr lang="en-US" sz="2000" spc="-25" dirty="0">
                <a:latin typeface="Arial"/>
                <a:cs typeface="Arial"/>
              </a:rPr>
              <a:t>at do you hope to achieve?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6" name="object 6"/>
          <p:cNvSpPr txBox="1"/>
          <p:nvPr/>
        </p:nvSpPr>
        <p:spPr>
          <a:xfrm>
            <a:off x="11328697" y="6545022"/>
            <a:ext cx="180975" cy="18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spc="-25" dirty="0">
                <a:solidFill>
                  <a:srgbClr val="888888"/>
                </a:solidFill>
                <a:latin typeface="Arial"/>
                <a:cs typeface="Arial"/>
              </a:rPr>
              <a:t>14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21790" marR="5080" indent="-735965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APPLICATION</a:t>
            </a:r>
            <a:r>
              <a:rPr spc="-110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spc="-30" dirty="0"/>
              <a:t>PROGRAMMATIC </a:t>
            </a:r>
            <a:r>
              <a:rPr dirty="0"/>
              <a:t>REQUIREMENT</a:t>
            </a:r>
            <a:r>
              <a:rPr spc="-55" dirty="0"/>
              <a:t> </a:t>
            </a:r>
            <a:r>
              <a:rPr spc="-10" dirty="0"/>
              <a:t>GUIDELINES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  <a:tabLst>
                <a:tab pos="431165" algn="l"/>
              </a:tabLst>
            </a:pPr>
            <a:r>
              <a:rPr spc="-50" dirty="0"/>
              <a:t>»</a:t>
            </a:r>
            <a:r>
              <a:rPr dirty="0"/>
              <a:t>	All</a:t>
            </a:r>
            <a:r>
              <a:rPr spc="-30" dirty="0"/>
              <a:t> </a:t>
            </a:r>
            <a:r>
              <a:rPr dirty="0"/>
              <a:t>Program</a:t>
            </a:r>
            <a:r>
              <a:rPr spc="-15" dirty="0"/>
              <a:t> </a:t>
            </a:r>
            <a:r>
              <a:rPr dirty="0"/>
              <a:t>funded</a:t>
            </a:r>
            <a:r>
              <a:rPr spc="-15" dirty="0"/>
              <a:t> </a:t>
            </a:r>
            <a:r>
              <a:rPr dirty="0"/>
              <a:t>positions</a:t>
            </a:r>
            <a:r>
              <a:rPr spc="-15" dirty="0"/>
              <a:t> </a:t>
            </a:r>
            <a:r>
              <a:rPr dirty="0"/>
              <a:t>must</a:t>
            </a:r>
            <a:r>
              <a:rPr spc="-15" dirty="0"/>
              <a:t> </a:t>
            </a:r>
            <a:r>
              <a:rPr dirty="0"/>
              <a:t>be</a:t>
            </a:r>
            <a:r>
              <a:rPr spc="-15" dirty="0"/>
              <a:t> </a:t>
            </a:r>
            <a:r>
              <a:rPr dirty="0"/>
              <a:t>listed</a:t>
            </a:r>
            <a:r>
              <a:rPr spc="-15" dirty="0"/>
              <a:t> </a:t>
            </a:r>
            <a:r>
              <a:rPr dirty="0"/>
              <a:t>on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application.</a:t>
            </a: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31165" algn="l"/>
              </a:tabLst>
            </a:pPr>
            <a:r>
              <a:rPr spc="-50" dirty="0"/>
              <a:t>»</a:t>
            </a:r>
            <a:r>
              <a:rPr dirty="0"/>
              <a:t>	Provide</a:t>
            </a:r>
            <a:r>
              <a:rPr spc="-20" dirty="0"/>
              <a:t> </a:t>
            </a:r>
            <a:r>
              <a:rPr dirty="0"/>
              <a:t>position</a:t>
            </a:r>
            <a:r>
              <a:rPr spc="-20" dirty="0"/>
              <a:t> </a:t>
            </a:r>
            <a:r>
              <a:rPr dirty="0"/>
              <a:t>descriptions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responsibilities</a:t>
            </a:r>
            <a:r>
              <a:rPr spc="-20" dirty="0"/>
              <a:t> </a:t>
            </a:r>
            <a:r>
              <a:rPr dirty="0"/>
              <a:t>for</a:t>
            </a:r>
            <a:r>
              <a:rPr spc="-20" dirty="0"/>
              <a:t> </a:t>
            </a:r>
            <a:r>
              <a:rPr dirty="0"/>
              <a:t>each</a:t>
            </a:r>
            <a:r>
              <a:rPr spc="-20" dirty="0"/>
              <a:t> </a:t>
            </a:r>
            <a:r>
              <a:rPr dirty="0"/>
              <a:t>funded</a:t>
            </a:r>
            <a:r>
              <a:rPr spc="-15" dirty="0"/>
              <a:t> </a:t>
            </a:r>
            <a:r>
              <a:rPr spc="-10" dirty="0"/>
              <a:t>position</a:t>
            </a:r>
          </a:p>
          <a:p>
            <a:pPr marL="431165" marR="548005" indent="-419100">
              <a:lnSpc>
                <a:spcPct val="100000"/>
              </a:lnSpc>
              <a:spcBef>
                <a:spcPts val="1200"/>
              </a:spcBef>
              <a:tabLst>
                <a:tab pos="431165" algn="l"/>
              </a:tabLst>
            </a:pPr>
            <a:r>
              <a:rPr spc="-50" dirty="0"/>
              <a:t>»</a:t>
            </a:r>
            <a:r>
              <a:rPr dirty="0"/>
              <a:t>	Key</a:t>
            </a:r>
            <a:r>
              <a:rPr spc="-20" dirty="0"/>
              <a:t> </a:t>
            </a:r>
            <a:r>
              <a:rPr dirty="0"/>
              <a:t>personnel</a:t>
            </a:r>
            <a:r>
              <a:rPr spc="-15" dirty="0"/>
              <a:t> </a:t>
            </a:r>
            <a:r>
              <a:rPr dirty="0"/>
              <a:t>changes</a:t>
            </a:r>
            <a:r>
              <a:rPr spc="-20" dirty="0"/>
              <a:t> </a:t>
            </a:r>
            <a:r>
              <a:rPr dirty="0"/>
              <a:t>must</a:t>
            </a:r>
            <a:r>
              <a:rPr spc="-15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reported</a:t>
            </a:r>
            <a:r>
              <a:rPr spc="-1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lang="en-US" dirty="0"/>
              <a:t>Grant Project Manager </a:t>
            </a:r>
            <a:r>
              <a:rPr dirty="0"/>
              <a:t>through</a:t>
            </a:r>
            <a:r>
              <a:rPr spc="-30" dirty="0"/>
              <a:t> </a:t>
            </a:r>
            <a:r>
              <a:rPr dirty="0"/>
              <a:t>an</a:t>
            </a:r>
            <a:r>
              <a:rPr spc="-15" dirty="0"/>
              <a:t> </a:t>
            </a:r>
            <a:r>
              <a:rPr dirty="0"/>
              <a:t>agency</a:t>
            </a:r>
            <a:r>
              <a:rPr spc="-15" dirty="0"/>
              <a:t> </a:t>
            </a:r>
            <a:r>
              <a:rPr dirty="0"/>
              <a:t>memo</a:t>
            </a:r>
            <a:r>
              <a:rPr spc="-15" dirty="0"/>
              <a:t> </a:t>
            </a:r>
            <a:r>
              <a:rPr dirty="0"/>
              <a:t>within</a:t>
            </a:r>
            <a:r>
              <a:rPr spc="-15" dirty="0"/>
              <a:t> </a:t>
            </a:r>
            <a:r>
              <a:rPr dirty="0"/>
              <a:t>30</a:t>
            </a:r>
            <a:r>
              <a:rPr spc="-15" dirty="0"/>
              <a:t> </a:t>
            </a:r>
            <a:r>
              <a:rPr dirty="0"/>
              <a:t>days</a:t>
            </a:r>
            <a:r>
              <a:rPr spc="-1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change</a:t>
            </a:r>
          </a:p>
          <a:p>
            <a:pPr marL="460375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/>
              <a:t>Hiring</a:t>
            </a:r>
            <a:r>
              <a:rPr sz="2000" spc="-30" dirty="0"/>
              <a:t> </a:t>
            </a:r>
            <a:r>
              <a:rPr sz="2000" dirty="0"/>
              <a:t>of</a:t>
            </a:r>
            <a:r>
              <a:rPr sz="2000" spc="-25" dirty="0"/>
              <a:t> </a:t>
            </a:r>
            <a:r>
              <a:rPr sz="2000" dirty="0"/>
              <a:t>personnel</a:t>
            </a:r>
            <a:r>
              <a:rPr sz="2000" spc="-25" dirty="0"/>
              <a:t> </a:t>
            </a:r>
            <a:r>
              <a:rPr sz="2000" dirty="0"/>
              <a:t>to</a:t>
            </a:r>
            <a:r>
              <a:rPr sz="2000" spc="-25" dirty="0"/>
              <a:t> </a:t>
            </a:r>
            <a:r>
              <a:rPr sz="2000" dirty="0"/>
              <a:t>support</a:t>
            </a:r>
            <a:r>
              <a:rPr sz="2000" spc="-25" dirty="0"/>
              <a:t> </a:t>
            </a:r>
            <a:r>
              <a:rPr sz="2000" spc="-10" dirty="0"/>
              <a:t>program</a:t>
            </a:r>
            <a:endParaRPr sz="2000" dirty="0">
              <a:latin typeface="Calibri"/>
              <a:cs typeface="Calibri"/>
            </a:endParaRPr>
          </a:p>
          <a:p>
            <a:pPr marL="460375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/>
              <a:t>Overtime</a:t>
            </a:r>
            <a:r>
              <a:rPr sz="2000" spc="-40" dirty="0"/>
              <a:t> </a:t>
            </a:r>
            <a:r>
              <a:rPr sz="2000" spc="-10" dirty="0"/>
              <a:t>costs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1421765">
              <a:lnSpc>
                <a:spcPct val="100000"/>
              </a:lnSpc>
              <a:spcBef>
                <a:spcPts val="100"/>
              </a:spcBef>
            </a:pPr>
            <a:r>
              <a:rPr dirty="0"/>
              <a:t>PERSONNEL</a:t>
            </a:r>
            <a:r>
              <a:rPr spc="-95" dirty="0"/>
              <a:t> </a:t>
            </a:r>
            <a:r>
              <a:rPr spc="-10" dirty="0"/>
              <a:t>REQUIREMENTS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710" y="1732889"/>
            <a:ext cx="10267950" cy="3807460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Allowable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activities: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meetings,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conferences,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training,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exercises</a:t>
            </a:r>
            <a:endParaRPr sz="24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Must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meet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program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intent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International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Travel</a:t>
            </a:r>
            <a:endParaRPr sz="24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Prior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approval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required</a:t>
            </a:r>
            <a:endParaRPr sz="2000" dirty="0">
              <a:latin typeface="Arial"/>
              <a:cs typeface="Arial"/>
            </a:endParaRPr>
          </a:p>
          <a:p>
            <a:pPr marL="774065" marR="5080" indent="-313690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Applicants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must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submit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narrative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application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why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lang="en-US" sz="2000" spc="-30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nternational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lang="en-US" sz="2000" spc="-6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ravel</a:t>
            </a:r>
            <a:r>
              <a:rPr sz="2000" spc="-25" dirty="0">
                <a:latin typeface="Arial"/>
                <a:cs typeface="Arial"/>
              </a:rPr>
              <a:t> is </a:t>
            </a:r>
            <a:r>
              <a:rPr sz="2000" spc="-10" dirty="0">
                <a:latin typeface="Arial"/>
                <a:cs typeface="Arial"/>
              </a:rPr>
              <a:t>needed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Personnel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not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funded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by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the</a:t>
            </a:r>
            <a:r>
              <a:rPr sz="2400" spc="-20">
                <a:latin typeface="Arial"/>
                <a:cs typeface="Arial"/>
              </a:rPr>
              <a:t> </a:t>
            </a:r>
            <a:r>
              <a:rPr lang="en-US" sz="2400" spc="-20">
                <a:latin typeface="Arial"/>
                <a:cs typeface="Arial"/>
              </a:rPr>
              <a:t>grant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not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eligible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reimbursement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Must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comply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with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State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1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Arizona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Travel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Policy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341122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TRAVEL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710" y="1732889"/>
            <a:ext cx="10503535" cy="4846320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Equipment:</a:t>
            </a:r>
            <a:endParaRPr sz="2400" dirty="0">
              <a:latin typeface="Arial"/>
              <a:cs typeface="Arial"/>
            </a:endParaRPr>
          </a:p>
          <a:p>
            <a:pPr marL="774065" marR="83820" indent="-313690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Must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listed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application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comprehensive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description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justification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need</a:t>
            </a:r>
            <a:endParaRPr sz="20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Must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demonstrate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clear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tie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Anti-Human Trafficking Fund </a:t>
            </a:r>
            <a:r>
              <a:rPr sz="2000" spc="-10" dirty="0">
                <a:latin typeface="Arial"/>
                <a:cs typeface="Arial"/>
              </a:rPr>
              <a:t>Program</a:t>
            </a:r>
            <a:endParaRPr sz="2000" dirty="0">
              <a:latin typeface="Arial"/>
              <a:cs typeface="Arial"/>
            </a:endParaRPr>
          </a:p>
          <a:p>
            <a:pPr marL="774065" marR="623570" indent="-313690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Single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item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tangible,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nonexpendable,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personal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property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useful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life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more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year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value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$5,000.00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more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per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item</a:t>
            </a:r>
            <a:endParaRPr sz="20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Equipment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must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inventoried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available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AZD</a:t>
            </a:r>
            <a:r>
              <a:rPr lang="en-US" sz="2000" spc="-10" dirty="0">
                <a:latin typeface="Arial"/>
                <a:cs typeface="Arial"/>
              </a:rPr>
              <a:t>PS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inspection</a:t>
            </a:r>
            <a:endParaRPr sz="2000" dirty="0">
              <a:latin typeface="Arial"/>
              <a:cs typeface="Arial"/>
            </a:endParaRPr>
          </a:p>
          <a:p>
            <a:pPr marL="774065" marR="5080" indent="-313690" algn="just">
              <a:lnSpc>
                <a:spcPct val="100000"/>
              </a:lnSpc>
              <a:spcBef>
                <a:spcPts val="1200"/>
              </a:spcBef>
            </a:pPr>
            <a:r>
              <a:rPr sz="2000" spc="165" dirty="0">
                <a:latin typeface="Calibri"/>
                <a:cs typeface="Calibri"/>
              </a:rPr>
              <a:t>−</a:t>
            </a:r>
            <a:r>
              <a:rPr sz="2000" spc="170" dirty="0">
                <a:latin typeface="Calibri"/>
                <a:cs typeface="Calibri"/>
              </a:rPr>
              <a:t>  </a:t>
            </a:r>
            <a:r>
              <a:rPr sz="2000" dirty="0">
                <a:latin typeface="Arial"/>
                <a:cs typeface="Arial"/>
              </a:rPr>
              <a:t>Notification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must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given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any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equipment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disposed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through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surplus,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transferred,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sold,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any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equipment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current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per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unit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fair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market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value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over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five-thousand </a:t>
            </a:r>
            <a:r>
              <a:rPr sz="2000" dirty="0">
                <a:latin typeface="Arial"/>
                <a:cs typeface="Arial"/>
              </a:rPr>
              <a:t>dollars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($5,000.00)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must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comply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local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state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disposition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requirements</a:t>
            </a:r>
            <a:endParaRPr sz="2000" dirty="0">
              <a:latin typeface="Arial"/>
              <a:cs typeface="Arial"/>
            </a:endParaRPr>
          </a:p>
          <a:p>
            <a:pPr marL="774065" marR="56515" indent="-313690" algn="just">
              <a:lnSpc>
                <a:spcPct val="100000"/>
              </a:lnSpc>
              <a:spcBef>
                <a:spcPts val="1200"/>
              </a:spcBef>
            </a:pPr>
            <a:r>
              <a:rPr sz="2000" spc="165" dirty="0">
                <a:latin typeface="Calibri"/>
                <a:cs typeface="Calibri"/>
              </a:rPr>
              <a:t>−</a:t>
            </a:r>
            <a:r>
              <a:rPr sz="2000" spc="185" dirty="0">
                <a:latin typeface="Calibri"/>
                <a:cs typeface="Calibri"/>
              </a:rPr>
              <a:t>  </a:t>
            </a:r>
            <a:r>
              <a:rPr sz="2000" dirty="0">
                <a:latin typeface="Arial"/>
                <a:cs typeface="Arial"/>
              </a:rPr>
              <a:t>Inventory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must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tracked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submitted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AZD</a:t>
            </a:r>
            <a:r>
              <a:rPr lang="en-US" sz="2000" spc="-10" dirty="0">
                <a:latin typeface="Arial"/>
                <a:cs typeface="Arial"/>
              </a:rPr>
              <a:t>PS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annually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end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10" dirty="0">
                <a:latin typeface="Arial"/>
                <a:cs typeface="Arial"/>
              </a:rPr>
              <a:t> period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10" dirty="0">
                <a:latin typeface="Arial"/>
                <a:cs typeface="Arial"/>
              </a:rPr>
              <a:t> performance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303276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EQUIPMENT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355" y="1767840"/>
            <a:ext cx="5838825" cy="27686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  <a:tabLst>
                <a:tab pos="411480" algn="l"/>
              </a:tabLst>
            </a:pPr>
            <a:r>
              <a:rPr sz="2000" spc="-50" dirty="0">
                <a:latin typeface="Calibri"/>
                <a:cs typeface="Calibri"/>
              </a:rPr>
              <a:t>»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Defined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Scope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Work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required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application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11480" algn="l"/>
              </a:tabLst>
            </a:pPr>
            <a:r>
              <a:rPr sz="2000" spc="-50" dirty="0">
                <a:latin typeface="Calibri"/>
                <a:cs typeface="Calibri"/>
              </a:rPr>
              <a:t>»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Written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signed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contract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11480" algn="l"/>
              </a:tabLst>
            </a:pPr>
            <a:r>
              <a:rPr sz="2000" spc="-50" dirty="0">
                <a:latin typeface="Calibri"/>
                <a:cs typeface="Calibri"/>
              </a:rPr>
              <a:t>»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Adheres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Procurement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Standards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11480" algn="l"/>
              </a:tabLst>
            </a:pPr>
            <a:r>
              <a:rPr sz="2000" spc="-50" dirty="0">
                <a:latin typeface="Calibri"/>
                <a:cs typeface="Calibri"/>
              </a:rPr>
              <a:t>»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Describe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procurement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method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used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11480" algn="l"/>
              </a:tabLst>
            </a:pPr>
            <a:r>
              <a:rPr sz="2000" spc="-50" dirty="0">
                <a:latin typeface="Calibri"/>
                <a:cs typeface="Calibri"/>
              </a:rPr>
              <a:t>»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Maintenance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costs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11480" algn="l"/>
              </a:tabLst>
            </a:pPr>
            <a:r>
              <a:rPr sz="2000" spc="-50" dirty="0">
                <a:latin typeface="Calibri"/>
                <a:cs typeface="Calibri"/>
              </a:rPr>
              <a:t>»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Includes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individual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consultants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213995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CONSULTANT</a:t>
            </a:r>
            <a:r>
              <a:rPr spc="-65" dirty="0"/>
              <a:t> </a:t>
            </a:r>
            <a:r>
              <a:rPr dirty="0"/>
              <a:t>&amp;</a:t>
            </a:r>
            <a:r>
              <a:rPr spc="-65" dirty="0"/>
              <a:t> </a:t>
            </a:r>
            <a:r>
              <a:rPr dirty="0"/>
              <a:t>CONTRACTUAL</a:t>
            </a:r>
            <a:r>
              <a:rPr spc="-110" dirty="0"/>
              <a:t> </a:t>
            </a:r>
            <a:r>
              <a:rPr spc="-10" dirty="0"/>
              <a:t>SERVICES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11373818" y="6543126"/>
            <a:ext cx="17399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Arial"/>
                <a:cs typeface="Arial"/>
              </a:rPr>
              <a:t>2</a:t>
            </a:fld>
            <a:endParaRPr sz="1200">
              <a:latin typeface="Arial"/>
              <a:cs typeface="Arial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F7B542B-C569-7B0A-B9EA-4D649B500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449" y="2514600"/>
            <a:ext cx="9165102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802" y="1732889"/>
            <a:ext cx="10284460" cy="3493264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  <a:tabLst>
                <a:tab pos="410845" algn="l"/>
              </a:tabLst>
            </a:pPr>
            <a:r>
              <a:rPr sz="2400" spc="-50" dirty="0">
                <a:latin typeface="Calibri"/>
                <a:cs typeface="Calibri"/>
              </a:rPr>
              <a:t>»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dirty="0">
                <a:latin typeface="Arial"/>
                <a:cs typeface="Arial"/>
              </a:rPr>
              <a:t>Program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Financial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Activity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Reports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Must</a:t>
            </a:r>
            <a:endParaRPr sz="2400" dirty="0">
              <a:latin typeface="Arial"/>
              <a:cs typeface="Arial"/>
            </a:endParaRPr>
          </a:p>
          <a:p>
            <a:pPr marL="440690">
              <a:lnSpc>
                <a:spcPct val="100000"/>
              </a:lnSpc>
              <a:spcBef>
                <a:spcPts val="1215"/>
              </a:spcBef>
              <a:tabLst>
                <a:tab pos="75374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Arial"/>
                <a:cs typeface="Arial"/>
              </a:rPr>
              <a:t>b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submitted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fewer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quarterly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(15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days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after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quarter</a:t>
            </a:r>
            <a:r>
              <a:rPr sz="2000" spc="-10" dirty="0">
                <a:latin typeface="Arial"/>
                <a:cs typeface="Arial"/>
              </a:rPr>
              <a:t> ends)</a:t>
            </a:r>
            <a:endParaRPr sz="2000" dirty="0">
              <a:latin typeface="Arial"/>
              <a:cs typeface="Arial"/>
            </a:endParaRPr>
          </a:p>
          <a:p>
            <a:pPr marL="440690">
              <a:lnSpc>
                <a:spcPct val="100000"/>
              </a:lnSpc>
              <a:spcBef>
                <a:spcPts val="1200"/>
              </a:spcBef>
              <a:tabLst>
                <a:tab pos="75374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signed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submitted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via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email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  <a:hlinkClick r:id="rId2"/>
              </a:rPr>
              <a:t>grants</a:t>
            </a:r>
            <a:r>
              <a:rPr lang="en-US" sz="200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  <a:hlinkClick r:id="rId2"/>
              </a:rPr>
              <a:t>@azdps.gov</a:t>
            </a:r>
            <a:endParaRPr lang="en-US" sz="2000" u="heavy" spc="-10" dirty="0">
              <a:solidFill>
                <a:srgbClr val="002060"/>
              </a:solidFill>
              <a:uFill>
                <a:solidFill>
                  <a:srgbClr val="002060"/>
                </a:solidFill>
              </a:uFill>
              <a:latin typeface="Arial"/>
              <a:cs typeface="Arial"/>
            </a:endParaRPr>
          </a:p>
          <a:p>
            <a:pPr marL="440690">
              <a:lnSpc>
                <a:spcPct val="100000"/>
              </a:lnSpc>
              <a:spcBef>
                <a:spcPts val="1200"/>
              </a:spcBef>
              <a:tabLst>
                <a:tab pos="75374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comprehensive.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Sufficient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details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activities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progress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made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priorities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and </a:t>
            </a:r>
            <a:r>
              <a:rPr lang="en-US" sz="2000" spc="-25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initiatives</a:t>
            </a:r>
            <a:endParaRPr sz="2000" dirty="0">
              <a:latin typeface="Arial"/>
              <a:cs typeface="Arial"/>
            </a:endParaRPr>
          </a:p>
          <a:p>
            <a:pPr marL="753745" marR="1315085" indent="-313690">
              <a:lnSpc>
                <a:spcPct val="100000"/>
              </a:lnSpc>
              <a:spcBef>
                <a:spcPts val="1200"/>
              </a:spcBef>
              <a:tabLst>
                <a:tab pos="75374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Delinquent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reporting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affect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status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future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funding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pending </a:t>
            </a:r>
            <a:r>
              <a:rPr sz="2000" dirty="0">
                <a:latin typeface="Arial"/>
                <a:cs typeface="Arial"/>
              </a:rPr>
              <a:t>reimbursements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will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placed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hold</a:t>
            </a:r>
            <a:endParaRPr sz="2000" dirty="0">
              <a:latin typeface="Arial"/>
              <a:cs typeface="Arial"/>
            </a:endParaRPr>
          </a:p>
          <a:p>
            <a:pPr marL="440690">
              <a:lnSpc>
                <a:spcPct val="100000"/>
              </a:lnSpc>
              <a:spcBef>
                <a:spcPts val="1200"/>
              </a:spcBef>
              <a:tabLst>
                <a:tab pos="75374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Programmatic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reports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should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match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financial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reimbursement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70025" marR="5080" indent="-395605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PROGRAMMATIC</a:t>
            </a:r>
            <a:r>
              <a:rPr spc="-14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spc="-10" dirty="0"/>
              <a:t>FINANCIAL </a:t>
            </a:r>
            <a:r>
              <a:rPr dirty="0"/>
              <a:t>REPORTING</a:t>
            </a:r>
            <a:r>
              <a:rPr spc="-45" dirty="0"/>
              <a:t> </a:t>
            </a:r>
            <a:r>
              <a:rPr spc="-10" dirty="0"/>
              <a:t>REQUIREMENTS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802" y="1918208"/>
            <a:ext cx="67068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0845" algn="l"/>
              </a:tabLst>
            </a:pPr>
            <a:r>
              <a:rPr sz="2400" spc="-50" dirty="0">
                <a:latin typeface="Calibri"/>
                <a:cs typeface="Calibri"/>
              </a:rPr>
              <a:t>»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dirty="0">
                <a:latin typeface="Arial"/>
                <a:cs typeface="Arial"/>
              </a:rPr>
              <a:t>Quarterly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Program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Activity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&amp;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Financial</a:t>
            </a:r>
            <a:r>
              <a:rPr sz="2400" spc="-10" dirty="0">
                <a:latin typeface="Arial"/>
                <a:cs typeface="Arial"/>
              </a:rPr>
              <a:t> Reports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21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88355" y="4419599"/>
            <a:ext cx="933958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1480" algn="l"/>
              </a:tabLst>
            </a:pPr>
            <a:r>
              <a:rPr sz="2000" spc="-50" dirty="0">
                <a:latin typeface="Calibri"/>
                <a:cs typeface="Calibri"/>
              </a:rPr>
              <a:t>»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Final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Reimbursement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Request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due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30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days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following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period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performance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1241425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QUARTERLY</a:t>
            </a:r>
            <a:r>
              <a:rPr spc="-110" dirty="0"/>
              <a:t> </a:t>
            </a:r>
            <a:r>
              <a:rPr dirty="0"/>
              <a:t>REPORT</a:t>
            </a:r>
            <a:r>
              <a:rPr spc="-60" dirty="0"/>
              <a:t> </a:t>
            </a:r>
            <a:r>
              <a:rPr spc="-10" dirty="0"/>
              <a:t>TIMELINE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212850" y="2355850"/>
          <a:ext cx="8127365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1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8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Quarter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Performance</a:t>
                      </a:r>
                      <a:r>
                        <a:rPr sz="1800" b="1" spc="-95" dirty="0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Period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Due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Gill Sans MT"/>
                          <a:cs typeface="Gill Sans MT"/>
                        </a:rPr>
                        <a:t>Dates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spc="-45" dirty="0">
                          <a:latin typeface="Calibri"/>
                          <a:cs typeface="Calibri"/>
                        </a:rPr>
                        <a:t>July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Sept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spc="45" dirty="0">
                          <a:latin typeface="Calibri"/>
                          <a:cs typeface="Calibri"/>
                        </a:rPr>
                        <a:t>October</a:t>
                      </a:r>
                      <a:r>
                        <a:rPr sz="18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spc="100" dirty="0">
                          <a:latin typeface="Calibri"/>
                          <a:cs typeface="Calibri"/>
                        </a:rPr>
                        <a:t>Oct</a:t>
                      </a:r>
                      <a:r>
                        <a:rPr sz="18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70" dirty="0">
                          <a:latin typeface="Calibri"/>
                          <a:cs typeface="Calibri"/>
                        </a:rPr>
                        <a:t>Dec</a:t>
                      </a:r>
                      <a:r>
                        <a:rPr sz="18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31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spc="-35" dirty="0">
                          <a:latin typeface="Calibri"/>
                          <a:cs typeface="Calibri"/>
                        </a:rPr>
                        <a:t>January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spc="-55" dirty="0">
                          <a:latin typeface="Calibri"/>
                          <a:cs typeface="Calibri"/>
                        </a:rPr>
                        <a:t>Jan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Mar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31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April</a:t>
                      </a:r>
                      <a:r>
                        <a:rPr sz="1800" spc="20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spc="55" dirty="0">
                          <a:latin typeface="Calibri"/>
                          <a:cs typeface="Calibri"/>
                        </a:rPr>
                        <a:t>Apr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June</a:t>
                      </a:r>
                      <a:r>
                        <a:rPr sz="18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spc="-45" dirty="0">
                          <a:latin typeface="Calibri"/>
                          <a:cs typeface="Calibri"/>
                        </a:rPr>
                        <a:t>July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38077" y="1994408"/>
            <a:ext cx="5033010" cy="10849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8820" marR="473709" indent="-1583690" algn="ctr">
              <a:spcBef>
                <a:spcPts val="100"/>
              </a:spcBef>
            </a:pPr>
            <a:r>
              <a:rPr lang="en-US" sz="2400" b="1" dirty="0">
                <a:latin typeface="Arial"/>
                <a:cs typeface="Arial"/>
              </a:rPr>
              <a:t>Dreamlyn Williams</a:t>
            </a:r>
            <a:r>
              <a:rPr sz="2400" b="1" spc="-20" dirty="0">
                <a:latin typeface="Arial"/>
                <a:cs typeface="Arial"/>
              </a:rPr>
              <a:t> </a:t>
            </a:r>
            <a:endParaRPr lang="en-US" sz="2400" b="1" spc="-20" dirty="0">
              <a:latin typeface="Arial"/>
              <a:cs typeface="Arial"/>
            </a:endParaRPr>
          </a:p>
          <a:p>
            <a:pPr marL="1988820" marR="473709" indent="-1583690" algn="ctr">
              <a:spcBef>
                <a:spcPts val="100"/>
              </a:spcBef>
            </a:pPr>
            <a:r>
              <a:rPr lang="en-US" sz="2400" b="1" dirty="0">
                <a:latin typeface="Arial"/>
                <a:cs typeface="Arial"/>
              </a:rPr>
              <a:t>Grant Project Manager</a:t>
            </a:r>
          </a:p>
          <a:p>
            <a:pPr marL="1988820" marR="473709" indent="-1583690" algn="ctr"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Arizona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Department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Public Safety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7124049" y="3596640"/>
            <a:ext cx="3082925" cy="692497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76555" indent="-363855">
              <a:lnSpc>
                <a:spcPct val="100000"/>
              </a:lnSpc>
              <a:spcBef>
                <a:spcPts val="500"/>
              </a:spcBef>
              <a:buChar char="•"/>
              <a:tabLst>
                <a:tab pos="376555" algn="l"/>
              </a:tabLst>
            </a:pPr>
            <a:r>
              <a:rPr sz="2000" spc="-10" dirty="0">
                <a:latin typeface="Calibri"/>
                <a:cs typeface="Calibri"/>
              </a:rPr>
              <a:t>602-</a:t>
            </a:r>
            <a:r>
              <a:rPr lang="en-US" sz="2000" spc="-10" dirty="0">
                <a:latin typeface="Calibri"/>
                <a:cs typeface="Calibri"/>
              </a:rPr>
              <a:t>299-3262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(Office)</a:t>
            </a:r>
            <a:endParaRPr sz="2000" dirty="0">
              <a:latin typeface="Calibri"/>
              <a:cs typeface="Calibri"/>
            </a:endParaRPr>
          </a:p>
          <a:p>
            <a:pPr marL="3175" indent="-363855" algn="l">
              <a:spcBef>
                <a:spcPts val="100"/>
              </a:spcBef>
              <a:buClr>
                <a:srgbClr val="000000"/>
              </a:buClr>
              <a:buChar char="•"/>
              <a:tabLst>
                <a:tab pos="376555" algn="l"/>
              </a:tabLst>
            </a:pPr>
            <a:r>
              <a:rPr lang="en-US" sz="2000" u="heavy" spc="-10" dirty="0">
                <a:solidFill>
                  <a:schemeClr val="bg2">
                    <a:lumMod val="50000"/>
                  </a:schemeClr>
                </a:solidFill>
                <a:uFill>
                  <a:solidFill>
                    <a:schemeClr val="bg2">
                      <a:lumMod val="50000"/>
                    </a:schemeClr>
                  </a:solidFill>
                </a:uFill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dwilliams2@azdps.gov</a:t>
            </a:r>
            <a:endParaRPr lang="en-US" sz="2000" u="heavy" spc="-10" dirty="0">
              <a:solidFill>
                <a:schemeClr val="bg2">
                  <a:lumMod val="50000"/>
                </a:schemeClr>
              </a:solidFill>
              <a:uFill>
                <a:solidFill>
                  <a:schemeClr val="bg2">
                    <a:lumMod val="50000"/>
                  </a:schemeClr>
                </a:solidFill>
              </a:u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61617" y="1941732"/>
            <a:ext cx="5033645" cy="11490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9505" marR="614045" indent="-669290" algn="ctr">
              <a:spcBef>
                <a:spcPts val="100"/>
              </a:spcBef>
            </a:pPr>
            <a:r>
              <a:rPr lang="en-US" sz="2400" b="1" dirty="0">
                <a:latin typeface="Arial"/>
                <a:cs typeface="Arial"/>
              </a:rPr>
              <a:t>Philip L. Case</a:t>
            </a:r>
          </a:p>
          <a:p>
            <a:pPr marL="1119505" marR="614045" indent="-669290" algn="ctr">
              <a:spcBef>
                <a:spcPts val="100"/>
              </a:spcBef>
            </a:pPr>
            <a:r>
              <a:rPr sz="2400" b="1" spc="-25" dirty="0">
                <a:latin typeface="Arial"/>
                <a:cs typeface="Arial"/>
              </a:rPr>
              <a:t> </a:t>
            </a:r>
            <a:r>
              <a:rPr lang="en-US" sz="2400" b="1" dirty="0">
                <a:latin typeface="Arial"/>
                <a:cs typeface="Arial"/>
              </a:rPr>
              <a:t>Budget Officer</a:t>
            </a:r>
            <a:endParaRPr sz="2400" dirty="0">
              <a:latin typeface="Arial"/>
              <a:cs typeface="Arial"/>
            </a:endParaRPr>
          </a:p>
          <a:p>
            <a:pPr marL="1367155" marR="5080" indent="-1355090" algn="ctr">
              <a:spcBef>
                <a:spcPts val="620"/>
              </a:spcBef>
            </a:pPr>
            <a:r>
              <a:rPr sz="2000" dirty="0">
                <a:latin typeface="Arial"/>
                <a:cs typeface="Arial"/>
              </a:rPr>
              <a:t>Arizona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Department of Public Safety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47837" y="3585386"/>
            <a:ext cx="3366135" cy="692497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76555" indent="-363855">
              <a:lnSpc>
                <a:spcPct val="100000"/>
              </a:lnSpc>
              <a:spcBef>
                <a:spcPts val="500"/>
              </a:spcBef>
              <a:buChar char="•"/>
              <a:tabLst>
                <a:tab pos="376555" algn="l"/>
              </a:tabLst>
            </a:pPr>
            <a:r>
              <a:rPr sz="2000" spc="-10" dirty="0">
                <a:latin typeface="Calibri"/>
                <a:cs typeface="Calibri"/>
              </a:rPr>
              <a:t>602-</a:t>
            </a:r>
            <a:r>
              <a:rPr lang="en-US" sz="2000" spc="-10" dirty="0">
                <a:latin typeface="Calibri"/>
                <a:cs typeface="Calibri"/>
              </a:rPr>
              <a:t>223-2463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(Office)</a:t>
            </a:r>
            <a:endParaRPr sz="2000" dirty="0">
              <a:latin typeface="Calibri"/>
              <a:cs typeface="Calibri"/>
            </a:endParaRPr>
          </a:p>
          <a:p>
            <a:pPr marL="3175" indent="-363855" algn="l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376555" algn="l"/>
              </a:tabLst>
            </a:pPr>
            <a:r>
              <a:rPr lang="en-US" sz="2000" u="heavy" spc="-10" dirty="0">
                <a:solidFill>
                  <a:schemeClr val="bg2">
                    <a:lumMod val="50000"/>
                  </a:schemeClr>
                </a:solidFill>
                <a:uFill>
                  <a:solidFill>
                    <a:schemeClr val="bg2">
                      <a:lumMod val="50000"/>
                    </a:schemeClr>
                  </a:solidFill>
                </a:u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pcase@azdps.gov</a:t>
            </a:r>
            <a:endParaRPr lang="en-US" sz="2000" u="heavy" spc="-10" dirty="0">
              <a:solidFill>
                <a:schemeClr val="bg2">
                  <a:lumMod val="50000"/>
                </a:schemeClr>
              </a:solidFill>
              <a:uFill>
                <a:solidFill>
                  <a:schemeClr val="bg2">
                    <a:lumMod val="50000"/>
                  </a:schemeClr>
                </a:solidFill>
              </a:uFill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055939" y="830072"/>
            <a:ext cx="20770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CONTACTS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030862" y="4887976"/>
            <a:ext cx="5740400" cy="1310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0"/>
              </a:spcBef>
            </a:pPr>
            <a:r>
              <a:rPr sz="2800" u="heavy" spc="-10" dirty="0">
                <a:solidFill>
                  <a:schemeClr val="bg2">
                    <a:lumMod val="50000"/>
                  </a:schemeClr>
                </a:solidFill>
                <a:uFill>
                  <a:solidFill>
                    <a:schemeClr val="bg2">
                      <a:lumMod val="50000"/>
                    </a:schemeClr>
                  </a:solidFill>
                </a:uFill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Grants</a:t>
            </a:r>
            <a:r>
              <a:rPr lang="en-US" sz="2800" u="heavy" spc="-10" dirty="0">
                <a:solidFill>
                  <a:schemeClr val="bg2">
                    <a:lumMod val="50000"/>
                  </a:schemeClr>
                </a:solidFill>
                <a:uFill>
                  <a:solidFill>
                    <a:schemeClr val="bg2">
                      <a:lumMod val="50000"/>
                    </a:schemeClr>
                  </a:solidFill>
                </a:uFill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@azdps.gov</a:t>
            </a:r>
            <a:endParaRPr sz="2800" dirty="0">
              <a:solidFill>
                <a:schemeClr val="bg2">
                  <a:lumMod val="50000"/>
                </a:schemeClr>
              </a:solidFill>
              <a:uFill>
                <a:solidFill>
                  <a:schemeClr val="bg2">
                    <a:lumMod val="50000"/>
                  </a:schemeClr>
                </a:solidFill>
              </a:u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359"/>
              </a:spcBef>
            </a:pPr>
            <a:r>
              <a:rPr sz="2800" spc="-55" dirty="0">
                <a:solidFill>
                  <a:schemeClr val="bg2">
                    <a:lumMod val="50000"/>
                  </a:schemeClr>
                </a:solidFill>
                <a:latin typeface="Calibri"/>
                <a:cs typeface="Calibri"/>
                <a:hlinkClick r:id="rId5"/>
              </a:rPr>
              <a:t>https:</a:t>
            </a:r>
            <a:r>
              <a:rPr lang="en-US" sz="2800" spc="-55" dirty="0">
                <a:solidFill>
                  <a:schemeClr val="bg2">
                    <a:lumMod val="50000"/>
                  </a:schemeClr>
                </a:solidFill>
                <a:latin typeface="Calibri"/>
                <a:cs typeface="Calibri"/>
                <a:hlinkClick r:id="rId5"/>
              </a:rPr>
              <a:t>www.azdps.gov/grants</a:t>
            </a:r>
            <a:endParaRPr sz="2800" dirty="0">
              <a:solidFill>
                <a:schemeClr val="bg2">
                  <a:lumMod val="50000"/>
                </a:schemeClr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F363A-3875-DC25-B94D-0D9E2C817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6E19A-7D47-B1C5-D7B3-40CEAC9CD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8710" y="1765808"/>
            <a:ext cx="10335895" cy="2882392"/>
          </a:xfrm>
        </p:spPr>
        <p:txBody>
          <a:bodyPr/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Questions?</a:t>
            </a:r>
          </a:p>
        </p:txBody>
      </p:sp>
      <p:sp>
        <p:nvSpPr>
          <p:cNvPr id="4" name="object 8">
            <a:extLst>
              <a:ext uri="{FF2B5EF4-FFF2-40B4-BE49-F238E27FC236}">
                <a16:creationId xmlns:a16="http://schemas.microsoft.com/office/drawing/2014/main" id="{4827D833-5E59-3CBD-ABCB-1C17AC7A8D65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350446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10400" y="646226"/>
            <a:ext cx="5181599" cy="507682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24300" y="768280"/>
            <a:ext cx="723899" cy="7238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23049" y="1669949"/>
            <a:ext cx="723899" cy="7238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6" cstate="print">
            <a:grayscl/>
          </a:blip>
          <a:stretch>
            <a:fillRect/>
          </a:stretch>
        </p:blipFill>
        <p:spPr>
          <a:xfrm>
            <a:off x="1923049" y="2593633"/>
            <a:ext cx="723899" cy="7238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23048" y="3491833"/>
            <a:ext cx="723899" cy="72389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20277" y="4415517"/>
            <a:ext cx="723899" cy="72389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10" cstate="print">
            <a:duotone>
              <a:prstClr val="black"/>
              <a:schemeClr val="tx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920277" y="5439044"/>
            <a:ext cx="723899" cy="72389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729964" y="838200"/>
            <a:ext cx="7609722" cy="53247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dirty="0">
                <a:latin typeface="Arial"/>
                <a:cs typeface="Arial"/>
              </a:rPr>
              <a:t>Anti-Human Trafficking </a:t>
            </a:r>
            <a:r>
              <a:rPr sz="2400" dirty="0">
                <a:latin typeface="Arial"/>
                <a:cs typeface="Arial"/>
              </a:rPr>
              <a:t>Program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Overview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Objectives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"/>
                <a:cs typeface="Arial"/>
              </a:rPr>
              <a:t>What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can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Fund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used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for?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252000"/>
              </a:lnSpc>
              <a:spcBef>
                <a:spcPts val="509"/>
              </a:spcBef>
            </a:pPr>
            <a:r>
              <a:rPr sz="2400" dirty="0">
                <a:latin typeface="Arial"/>
                <a:cs typeface="Arial"/>
              </a:rPr>
              <a:t>Application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Programmatic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Requirements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Guidelines </a:t>
            </a:r>
            <a:r>
              <a:rPr sz="2400" dirty="0">
                <a:latin typeface="Arial"/>
                <a:cs typeface="Arial"/>
              </a:rPr>
              <a:t>Agreements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10" dirty="0">
                <a:latin typeface="Arial"/>
                <a:cs typeface="Arial"/>
              </a:rPr>
              <a:t> Reimbursement</a:t>
            </a:r>
            <a:endParaRPr sz="2400" dirty="0">
              <a:latin typeface="Arial"/>
              <a:cs typeface="Arial"/>
            </a:endParaRPr>
          </a:p>
          <a:p>
            <a:pPr marL="12700" marR="3968115">
              <a:lnSpc>
                <a:spcPts val="7440"/>
              </a:lnSpc>
              <a:spcBef>
                <a:spcPts val="440"/>
              </a:spcBef>
            </a:pPr>
            <a:r>
              <a:rPr sz="2400" dirty="0">
                <a:latin typeface="Arial"/>
                <a:cs typeface="Arial"/>
              </a:rPr>
              <a:t>Supporting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Documentation Questions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11" name="object 11"/>
          <p:cNvSpPr txBox="1"/>
          <p:nvPr/>
        </p:nvSpPr>
        <p:spPr>
          <a:xfrm>
            <a:off x="11373818" y="6543126"/>
            <a:ext cx="17399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Arial"/>
                <a:cs typeface="Arial"/>
              </a:rPr>
              <a:t>3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710" y="1765808"/>
            <a:ext cx="10826749" cy="2382704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  <a:tabLst>
                <a:tab pos="431165" algn="l"/>
                <a:tab pos="1868805" algn="l"/>
              </a:tabLst>
            </a:pPr>
            <a:r>
              <a:rPr lang="en-US" sz="2400" spc="-20" dirty="0">
                <a:latin typeface="Arial"/>
                <a:cs typeface="Arial"/>
              </a:rPr>
              <a:t>	HB 2897: Anti-human Trafficking Grant Fund</a:t>
            </a:r>
            <a:endParaRPr sz="2400" dirty="0">
              <a:latin typeface="Arial"/>
              <a:cs typeface="Arial"/>
            </a:endParaRPr>
          </a:p>
          <a:p>
            <a:pPr marL="803275" marR="54610" lvl="1" indent="-342900"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774065" algn="l"/>
              </a:tabLst>
            </a:pPr>
            <a:r>
              <a:rPr lang="en-US" sz="2000" spc="-10" dirty="0">
                <a:latin typeface="Arial"/>
                <a:cs typeface="Arial"/>
              </a:rPr>
              <a:t>HB 2897 adopted in session law</a:t>
            </a:r>
          </a:p>
          <a:p>
            <a:pPr marL="803275" marR="54610" lvl="1" indent="-342900"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774065" algn="l"/>
              </a:tabLst>
            </a:pPr>
            <a:r>
              <a:rPr lang="en-US" sz="2000" spc="-10" dirty="0">
                <a:latin typeface="Arial"/>
                <a:cs typeface="Arial"/>
              </a:rPr>
              <a:t>Carry-forward of SB 1724 funding</a:t>
            </a:r>
          </a:p>
          <a:p>
            <a:pPr marL="460375" marR="54610" lvl="1">
              <a:spcBef>
                <a:spcPts val="1200"/>
              </a:spcBef>
              <a:tabLst>
                <a:tab pos="774065" algn="l"/>
              </a:tabLst>
            </a:pPr>
            <a:endParaRPr lang="en-US" sz="2000" spc="-10" dirty="0">
              <a:latin typeface="Arial"/>
              <a:cs typeface="Arial"/>
            </a:endParaRPr>
          </a:p>
          <a:p>
            <a:pPr marL="774065" marR="54610" indent="-313690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2080" y="0"/>
            <a:ext cx="7927840" cy="1120819"/>
          </a:xfrm>
          <a:prstGeom prst="rect">
            <a:avLst/>
          </a:prstGeom>
        </p:spPr>
        <p:txBody>
          <a:bodyPr vert="horz" wrap="square" lIns="0" tIns="561339" rIns="0" bIns="0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ANTI-HUMAN TRAFFICKING GRANT</a:t>
            </a:r>
            <a:endParaRPr spc="-1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710" y="1765808"/>
            <a:ext cx="10826749" cy="2536592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  <a:tabLst>
                <a:tab pos="431165" algn="l"/>
                <a:tab pos="186880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</a:t>
            </a:r>
            <a:r>
              <a:rPr lang="en-US" sz="2400" dirty="0">
                <a:latin typeface="Arial"/>
                <a:cs typeface="Arial"/>
              </a:rPr>
              <a:t>HB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2897</a:t>
            </a:r>
            <a:r>
              <a:rPr sz="2400" spc="-10" dirty="0">
                <a:latin typeface="Arial"/>
                <a:cs typeface="Arial"/>
              </a:rPr>
              <a:t>:</a:t>
            </a:r>
            <a:r>
              <a:rPr lang="en-US" sz="2400" spc="-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Anti-</a:t>
            </a:r>
            <a:r>
              <a:rPr sz="2400" dirty="0">
                <a:latin typeface="Arial"/>
                <a:cs typeface="Arial"/>
              </a:rPr>
              <a:t>human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lang="en-US" sz="2400" spc="-1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rafficking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lang="en-US" sz="2400" spc="-15" dirty="0">
                <a:latin typeface="Arial"/>
                <a:cs typeface="Arial"/>
              </a:rPr>
              <a:t>G</a:t>
            </a:r>
            <a:r>
              <a:rPr sz="2400">
                <a:latin typeface="Arial"/>
                <a:cs typeface="Arial"/>
              </a:rPr>
              <a:t>rant</a:t>
            </a:r>
            <a:r>
              <a:rPr sz="2400" spc="-15">
                <a:latin typeface="Arial"/>
                <a:cs typeface="Arial"/>
              </a:rPr>
              <a:t> </a:t>
            </a:r>
            <a:endParaRPr lang="en-US" sz="2400" dirty="0">
              <a:latin typeface="Arial"/>
              <a:cs typeface="Arial"/>
            </a:endParaRPr>
          </a:p>
          <a:p>
            <a:pPr marL="774065" marR="5080" indent="-313690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lang="en-US" sz="2000" spc="114" dirty="0">
                <a:latin typeface="Calibri"/>
                <a:cs typeface="Calibri"/>
              </a:rPr>
              <a:t>−</a:t>
            </a:r>
            <a:r>
              <a:rPr lang="en-US" sz="200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Arial"/>
                <a:cs typeface="Arial"/>
              </a:rPr>
              <a:t>Work</a:t>
            </a:r>
            <a:r>
              <a:rPr lang="en-US" sz="2000" spc="-3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to</a:t>
            </a:r>
            <a:r>
              <a:rPr lang="en-US" sz="2000" spc="-3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reduce</a:t>
            </a:r>
            <a:r>
              <a:rPr lang="en-US" sz="2000" spc="-3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human</a:t>
            </a:r>
            <a:r>
              <a:rPr lang="en-US" sz="2000" spc="-30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trafficking</a:t>
            </a:r>
            <a:r>
              <a:rPr lang="en-US" sz="2000" spc="-3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by</a:t>
            </a:r>
            <a:r>
              <a:rPr lang="en-US" sz="2000" spc="-3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providing</a:t>
            </a:r>
            <a:r>
              <a:rPr lang="en-US" sz="2000" spc="-3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assistance</a:t>
            </a:r>
            <a:r>
              <a:rPr lang="en-US" sz="2000" spc="-30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and</a:t>
            </a:r>
            <a:r>
              <a:rPr lang="en-US" sz="2000" spc="-3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analytical</a:t>
            </a:r>
            <a:r>
              <a:rPr lang="en-US" sz="2000" spc="-3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services</a:t>
            </a:r>
            <a:r>
              <a:rPr lang="en-US" sz="2000" spc="-30" dirty="0">
                <a:latin typeface="Arial"/>
                <a:cs typeface="Arial"/>
              </a:rPr>
              <a:t> </a:t>
            </a:r>
            <a:r>
              <a:rPr lang="en-US" sz="2000" spc="-25" dirty="0">
                <a:latin typeface="Arial"/>
                <a:cs typeface="Arial"/>
              </a:rPr>
              <a:t>to </a:t>
            </a:r>
            <a:r>
              <a:rPr lang="en-US" sz="2000" dirty="0">
                <a:latin typeface="Arial"/>
                <a:cs typeface="Arial"/>
              </a:rPr>
              <a:t>law</a:t>
            </a:r>
            <a:r>
              <a:rPr lang="en-US" sz="2000" spc="-3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enforcement</a:t>
            </a:r>
            <a:r>
              <a:rPr lang="en-US" sz="2000" spc="-35" dirty="0">
                <a:latin typeface="Arial"/>
                <a:cs typeface="Arial"/>
              </a:rPr>
              <a:t> </a:t>
            </a:r>
            <a:r>
              <a:rPr lang="en-US" sz="2000" spc="-10" dirty="0">
                <a:latin typeface="Arial"/>
                <a:cs typeface="Arial"/>
              </a:rPr>
              <a:t>agencies.</a:t>
            </a:r>
            <a:endParaRPr lang="en-US" sz="2000" dirty="0">
              <a:latin typeface="Arial"/>
              <a:cs typeface="Arial"/>
            </a:endParaRPr>
          </a:p>
          <a:p>
            <a:pPr marL="774065" marR="54610" indent="-313690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Provide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services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victims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training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law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enforcement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agencies,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prosecutorial </a:t>
            </a:r>
            <a:r>
              <a:rPr sz="2000" dirty="0">
                <a:latin typeface="Arial"/>
                <a:cs typeface="Arial"/>
              </a:rPr>
              <a:t>agencies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public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preventing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identifying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human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trafficking</a:t>
            </a:r>
            <a:endParaRPr lang="en-US" sz="2000" dirty="0">
              <a:latin typeface="Arial"/>
              <a:cs typeface="Arial"/>
            </a:endParaRPr>
          </a:p>
          <a:p>
            <a:pPr marL="774065" marR="54610" indent="-313690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2080" y="0"/>
            <a:ext cx="7927840" cy="1674816"/>
          </a:xfrm>
          <a:prstGeom prst="rect">
            <a:avLst/>
          </a:prstGeom>
        </p:spPr>
        <p:txBody>
          <a:bodyPr vert="horz" wrap="square" lIns="0" tIns="561339" rIns="0" bIns="0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ANTI-HUMAN TRAFFICKING GRANT </a:t>
            </a:r>
            <a:r>
              <a:rPr dirty="0"/>
              <a:t>OVERVIEW</a:t>
            </a:r>
            <a:r>
              <a:rPr spc="-14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spc="-10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4043059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868710" y="1765808"/>
            <a:ext cx="10335895" cy="216726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  <a:tabLst>
                <a:tab pos="431165" algn="l"/>
                <a:tab pos="1868805" algn="l"/>
              </a:tabLst>
            </a:pPr>
            <a:r>
              <a:rPr spc="-50" dirty="0"/>
              <a:t>»</a:t>
            </a:r>
            <a:r>
              <a:rPr dirty="0"/>
              <a:t>	</a:t>
            </a:r>
            <a:r>
              <a:rPr lang="en-US" dirty="0"/>
              <a:t>HB</a:t>
            </a:r>
            <a:r>
              <a:rPr spc="-10" dirty="0"/>
              <a:t> </a:t>
            </a:r>
            <a:r>
              <a:rPr lang="en-US" spc="-10" dirty="0"/>
              <a:t>2897</a:t>
            </a:r>
            <a:r>
              <a:rPr spc="-10" dirty="0"/>
              <a:t>:</a:t>
            </a:r>
            <a:r>
              <a:rPr dirty="0"/>
              <a:t>	</a:t>
            </a:r>
            <a:r>
              <a:rPr lang="en-US" dirty="0"/>
              <a:t>Remaining </a:t>
            </a:r>
            <a:r>
              <a:rPr spc="-10" dirty="0"/>
              <a:t>Appropriation</a:t>
            </a:r>
            <a:r>
              <a:rPr lang="en-US" spc="-10" dirty="0"/>
              <a:t> Deposited</a:t>
            </a:r>
            <a:endParaRPr spc="-10" dirty="0"/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31165" algn="l"/>
              </a:tabLst>
            </a:pPr>
            <a:r>
              <a:rPr spc="-50" dirty="0"/>
              <a:t>»</a:t>
            </a:r>
            <a:r>
              <a:rPr dirty="0"/>
              <a:t>	</a:t>
            </a:r>
            <a:r>
              <a:rPr spc="-10" dirty="0"/>
              <a:t>$</a:t>
            </a:r>
            <a:r>
              <a:rPr lang="en-US" spc="-10" dirty="0"/>
              <a:t>5.4 million </a:t>
            </a:r>
            <a:endParaRPr spc="-10" dirty="0"/>
          </a:p>
          <a:p>
            <a:pPr marL="460375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/>
              <a:t>Anti-</a:t>
            </a:r>
            <a:r>
              <a:rPr sz="2000" dirty="0"/>
              <a:t>human</a:t>
            </a:r>
            <a:r>
              <a:rPr sz="2000" spc="-75" dirty="0"/>
              <a:t> </a:t>
            </a:r>
            <a:r>
              <a:rPr sz="2000" spc="-10" dirty="0"/>
              <a:t>Trafficking</a:t>
            </a:r>
            <a:r>
              <a:rPr sz="2000" spc="-40" dirty="0"/>
              <a:t> </a:t>
            </a:r>
            <a:r>
              <a:rPr sz="2000" dirty="0"/>
              <a:t>Reimbursement</a:t>
            </a:r>
            <a:r>
              <a:rPr sz="2000" spc="-40" dirty="0"/>
              <a:t> </a:t>
            </a:r>
            <a:r>
              <a:rPr sz="2000" spc="-10" dirty="0"/>
              <a:t>Program</a:t>
            </a:r>
            <a:endParaRPr sz="2000" dirty="0">
              <a:latin typeface="Calibri"/>
              <a:cs typeface="Calibri"/>
            </a:endParaRPr>
          </a:p>
          <a:p>
            <a:pPr marL="1061085" marR="5080" indent="-203835">
              <a:lnSpc>
                <a:spcPct val="100000"/>
              </a:lnSpc>
              <a:spcBef>
                <a:spcPts val="1200"/>
              </a:spcBef>
              <a:buFont typeface="Calibri"/>
              <a:buChar char="•"/>
              <a:tabLst>
                <a:tab pos="1061085" algn="l"/>
              </a:tabLst>
            </a:pPr>
            <a:r>
              <a:rPr sz="1600" dirty="0"/>
              <a:t>$</a:t>
            </a:r>
            <a:r>
              <a:rPr lang="en-US" sz="1600" dirty="0"/>
              <a:t>5,421,346</a:t>
            </a:r>
            <a:r>
              <a:rPr sz="1600" spc="-25" dirty="0"/>
              <a:t> </a:t>
            </a:r>
            <a:r>
              <a:rPr sz="1600" dirty="0"/>
              <a:t>in</a:t>
            </a:r>
            <a:r>
              <a:rPr sz="1600" spc="-20" dirty="0"/>
              <a:t> </a:t>
            </a:r>
            <a:r>
              <a:rPr sz="1600" dirty="0"/>
              <a:t>grant</a:t>
            </a:r>
            <a:r>
              <a:rPr lang="en-US" sz="1600" dirty="0"/>
              <a:t> funding available</a:t>
            </a:r>
            <a:r>
              <a:rPr sz="1600" spc="-25" dirty="0"/>
              <a:t> </a:t>
            </a:r>
            <a:r>
              <a:rPr sz="1600" dirty="0"/>
              <a:t>to</a:t>
            </a:r>
            <a:r>
              <a:rPr sz="1600" spc="-20" dirty="0"/>
              <a:t> City,</a:t>
            </a:r>
            <a:r>
              <a:rPr sz="1600" spc="-50" dirty="0"/>
              <a:t> </a:t>
            </a:r>
            <a:r>
              <a:rPr sz="1600" spc="-25" dirty="0"/>
              <a:t>Town,</a:t>
            </a:r>
            <a:r>
              <a:rPr sz="1600" spc="-20" dirty="0"/>
              <a:t> </a:t>
            </a:r>
            <a:r>
              <a:rPr sz="1600" dirty="0"/>
              <a:t>and</a:t>
            </a:r>
            <a:r>
              <a:rPr sz="1600" spc="-20" dirty="0"/>
              <a:t> </a:t>
            </a:r>
            <a:r>
              <a:rPr sz="1600" dirty="0"/>
              <a:t>County</a:t>
            </a:r>
            <a:r>
              <a:rPr sz="1600" spc="-25" dirty="0"/>
              <a:t> </a:t>
            </a:r>
            <a:r>
              <a:rPr sz="1600" dirty="0"/>
              <a:t>Law</a:t>
            </a:r>
            <a:r>
              <a:rPr sz="1600" spc="-20" dirty="0"/>
              <a:t> </a:t>
            </a:r>
            <a:r>
              <a:rPr sz="1600" dirty="0"/>
              <a:t>Enforcement</a:t>
            </a:r>
            <a:r>
              <a:rPr sz="1600" spc="-20" dirty="0"/>
              <a:t> </a:t>
            </a:r>
            <a:r>
              <a:rPr sz="1600" dirty="0"/>
              <a:t>agencies</a:t>
            </a:r>
            <a:r>
              <a:rPr sz="1600" spc="-20" dirty="0"/>
              <a:t> </a:t>
            </a:r>
            <a:r>
              <a:rPr lang="en-US" sz="1600" spc="-20" dirty="0"/>
              <a:t>not to exceed </a:t>
            </a:r>
            <a:r>
              <a:rPr sz="1600" dirty="0"/>
              <a:t>more</a:t>
            </a:r>
            <a:r>
              <a:rPr sz="1600" spc="-35" dirty="0"/>
              <a:t> </a:t>
            </a:r>
            <a:r>
              <a:rPr sz="1600" dirty="0"/>
              <a:t>than</a:t>
            </a:r>
            <a:r>
              <a:rPr sz="1600" spc="-20" dirty="0"/>
              <a:t> </a:t>
            </a:r>
            <a:r>
              <a:rPr lang="en-US" sz="1600" spc="-20" dirty="0"/>
              <a:t>$5</a:t>
            </a:r>
            <a:r>
              <a:rPr sz="1600" dirty="0"/>
              <a:t>00,000</a:t>
            </a:r>
            <a:r>
              <a:rPr sz="1600" spc="-20" dirty="0"/>
              <a:t> </a:t>
            </a:r>
            <a:r>
              <a:rPr sz="1600" dirty="0"/>
              <a:t>per</a:t>
            </a:r>
            <a:r>
              <a:rPr sz="1600" spc="-20" dirty="0"/>
              <a:t> </a:t>
            </a:r>
            <a:r>
              <a:rPr sz="1600" spc="-10" dirty="0"/>
              <a:t>agency</a:t>
            </a:r>
            <a:endParaRPr sz="16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1580" y="-110826"/>
            <a:ext cx="8308840" cy="1674816"/>
          </a:xfrm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ANTI-HUMAN TRAFFICKING GRANT OVERVIEW</a:t>
            </a:r>
            <a:r>
              <a:rPr lang="en-US" spc="-145" dirty="0"/>
              <a:t> </a:t>
            </a:r>
            <a:r>
              <a:rPr lang="en-US" dirty="0"/>
              <a:t>AND</a:t>
            </a:r>
            <a:r>
              <a:rPr lang="en-US" spc="-35" dirty="0"/>
              <a:t> </a:t>
            </a:r>
            <a:r>
              <a:rPr lang="en-US" spc="-10" dirty="0"/>
              <a:t>OBJECTIVES</a:t>
            </a:r>
            <a:endParaRPr spc="-1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710" y="1918208"/>
            <a:ext cx="10481310" cy="398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165" marR="71120" indent="-419100">
              <a:lnSpc>
                <a:spcPct val="100000"/>
              </a:lnSpc>
              <a:spcBef>
                <a:spcPts val="1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Provide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Training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law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enforcement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agencies,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prosecutorial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agencies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public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on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preventing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identifying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human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trafficking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provide </a:t>
            </a:r>
            <a:r>
              <a:rPr sz="2400" dirty="0">
                <a:latin typeface="Arial"/>
                <a:cs typeface="Arial"/>
              </a:rPr>
              <a:t>personnel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financial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resources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attend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locally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nationally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accredited training</a:t>
            </a:r>
            <a:endParaRPr sz="2400" dirty="0">
              <a:latin typeface="Arial"/>
              <a:cs typeface="Arial"/>
            </a:endParaRPr>
          </a:p>
          <a:p>
            <a:pPr marL="431165" marR="177800" indent="-419100">
              <a:lnSpc>
                <a:spcPct val="100000"/>
              </a:lnSpc>
              <a:spcBef>
                <a:spcPts val="12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Allow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full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partial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funding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new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existing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staff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positions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that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would </a:t>
            </a:r>
            <a:r>
              <a:rPr sz="2400" dirty="0">
                <a:latin typeface="Arial"/>
                <a:cs typeface="Arial"/>
              </a:rPr>
              <a:t>allow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investigation,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prosecution,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program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coordination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direct </a:t>
            </a:r>
            <a:r>
              <a:rPr sz="2400" dirty="0">
                <a:latin typeface="Arial"/>
                <a:cs typeface="Arial"/>
              </a:rPr>
              <a:t>services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provision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identified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victims</a:t>
            </a:r>
            <a:endParaRPr sz="2400" dirty="0">
              <a:latin typeface="Arial"/>
              <a:cs typeface="Arial"/>
            </a:endParaRPr>
          </a:p>
          <a:p>
            <a:pPr marL="431165" marR="5080" indent="-419100">
              <a:lnSpc>
                <a:spcPct val="100000"/>
              </a:lnSpc>
              <a:spcBef>
                <a:spcPts val="12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Purchase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new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equipment,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software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program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licenses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aid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investigation,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prosecution,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service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provision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data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collection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analysis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human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trafficking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995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WHAT</a:t>
            </a:r>
            <a:r>
              <a:rPr spc="-55" dirty="0"/>
              <a:t> </a:t>
            </a:r>
            <a:r>
              <a:rPr dirty="0"/>
              <a:t>CAN</a:t>
            </a:r>
            <a:r>
              <a:rPr spc="-55" dirty="0"/>
              <a:t> </a:t>
            </a:r>
            <a:r>
              <a:rPr dirty="0"/>
              <a:t>FUNDS</a:t>
            </a:r>
            <a:r>
              <a:rPr spc="-50" dirty="0"/>
              <a:t> </a:t>
            </a:r>
            <a:r>
              <a:rPr dirty="0"/>
              <a:t>BE</a:t>
            </a:r>
            <a:r>
              <a:rPr spc="-55" dirty="0"/>
              <a:t> </a:t>
            </a:r>
            <a:r>
              <a:rPr dirty="0"/>
              <a:t>USED</a:t>
            </a:r>
            <a:r>
              <a:rPr spc="-50" dirty="0"/>
              <a:t> </a:t>
            </a:r>
            <a:r>
              <a:rPr spc="-20" dirty="0"/>
              <a:t>FOR?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710" y="1918208"/>
            <a:ext cx="10138410" cy="4142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165" marR="5080" indent="-419100">
              <a:lnSpc>
                <a:spcPct val="100000"/>
              </a:lnSpc>
              <a:spcBef>
                <a:spcPts val="1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Provide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services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victims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human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trafficking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include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but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not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limited </a:t>
            </a:r>
            <a:r>
              <a:rPr sz="2400" spc="-25" dirty="0">
                <a:latin typeface="Arial"/>
                <a:cs typeface="Arial"/>
              </a:rPr>
              <a:t>to:</a:t>
            </a:r>
            <a:endParaRPr sz="24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Increasing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support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forensic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interviewing</a:t>
            </a:r>
            <a:endParaRPr sz="2000" dirty="0">
              <a:latin typeface="Arial"/>
              <a:cs typeface="Arial"/>
            </a:endParaRPr>
          </a:p>
          <a:p>
            <a:pPr marL="774065" marR="821690" indent="-313690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Developing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victim-</a:t>
            </a:r>
            <a:r>
              <a:rPr sz="2000" dirty="0">
                <a:latin typeface="Arial"/>
                <a:cs typeface="Arial"/>
              </a:rPr>
              <a:t>centered,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trauma-</a:t>
            </a:r>
            <a:r>
              <a:rPr sz="2000" dirty="0">
                <a:latin typeface="Arial"/>
                <a:cs typeface="Arial"/>
              </a:rPr>
              <a:t>informed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supports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victims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10" dirty="0">
                <a:latin typeface="Arial"/>
                <a:cs typeface="Arial"/>
              </a:rPr>
              <a:t> victim advocates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Develop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multi-disciplinary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victim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centered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approach</a:t>
            </a:r>
            <a:endParaRPr sz="2400" dirty="0">
              <a:latin typeface="Arial"/>
              <a:cs typeface="Arial"/>
            </a:endParaRPr>
          </a:p>
          <a:p>
            <a:pPr marL="431165" marR="273685" indent="-419100">
              <a:lnSpc>
                <a:spcPct val="100000"/>
              </a:lnSpc>
              <a:spcBef>
                <a:spcPts val="120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Develop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programs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enhance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ability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respond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impact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trafficking </a:t>
            </a:r>
            <a:r>
              <a:rPr sz="2400" dirty="0">
                <a:latin typeface="Arial"/>
                <a:cs typeface="Arial"/>
              </a:rPr>
              <a:t>regionally or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state-</a:t>
            </a:r>
            <a:r>
              <a:rPr sz="2400" spc="-20" dirty="0">
                <a:latin typeface="Arial"/>
                <a:cs typeface="Arial"/>
              </a:rPr>
              <a:t>wide</a:t>
            </a:r>
            <a:endParaRPr sz="2400" dirty="0">
              <a:latin typeface="Arial"/>
              <a:cs typeface="Arial"/>
            </a:endParaRPr>
          </a:p>
          <a:p>
            <a:pPr marL="774065" marR="1377950" indent="-313690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Work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state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local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partners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provide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training,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analytical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services, </a:t>
            </a:r>
            <a:r>
              <a:rPr sz="2000" dirty="0">
                <a:latin typeface="Arial"/>
                <a:cs typeface="Arial"/>
              </a:rPr>
              <a:t>develop/deploy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tools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support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prevention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response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trafficking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995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WHAT</a:t>
            </a:r>
            <a:r>
              <a:rPr spc="-55" dirty="0"/>
              <a:t> </a:t>
            </a:r>
            <a:r>
              <a:rPr dirty="0"/>
              <a:t>CAN</a:t>
            </a:r>
            <a:r>
              <a:rPr spc="-55" dirty="0"/>
              <a:t> </a:t>
            </a:r>
            <a:r>
              <a:rPr dirty="0"/>
              <a:t>FUNDS</a:t>
            </a:r>
            <a:r>
              <a:rPr spc="-50" dirty="0"/>
              <a:t> </a:t>
            </a:r>
            <a:r>
              <a:rPr dirty="0"/>
              <a:t>BE</a:t>
            </a:r>
            <a:r>
              <a:rPr spc="-55" dirty="0"/>
              <a:t> </a:t>
            </a:r>
            <a:r>
              <a:rPr dirty="0"/>
              <a:t>USED</a:t>
            </a:r>
            <a:r>
              <a:rPr spc="-50" dirty="0"/>
              <a:t> </a:t>
            </a:r>
            <a:r>
              <a:rPr spc="-20" dirty="0"/>
              <a:t>FOR?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710" y="1732889"/>
            <a:ext cx="6021705" cy="2407920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  <a:tabLst>
                <a:tab pos="431165" algn="l"/>
              </a:tabLst>
            </a:pPr>
            <a:r>
              <a:rPr sz="2400" spc="-50" dirty="0">
                <a:latin typeface="Arial"/>
                <a:cs typeface="Arial"/>
              </a:rPr>
              <a:t>»</a:t>
            </a:r>
            <a:r>
              <a:rPr sz="2400" dirty="0">
                <a:latin typeface="Arial"/>
                <a:cs typeface="Arial"/>
              </a:rPr>
              <a:t>	Programs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can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also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focus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on:</a:t>
            </a:r>
            <a:endParaRPr sz="240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5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Victim/survivor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services</a:t>
            </a:r>
            <a:endParaRPr sz="200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Victim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advocates</a:t>
            </a:r>
            <a:endParaRPr sz="200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Detective/forensic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interviews,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00"/>
              </a:spcBef>
              <a:tabLst>
                <a:tab pos="774065" algn="l"/>
              </a:tabLst>
            </a:pPr>
            <a:r>
              <a:rPr sz="2000" spc="114" dirty="0">
                <a:latin typeface="Calibri"/>
                <a:cs typeface="Calibri"/>
              </a:rPr>
              <a:t>−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dirty="0">
                <a:latin typeface="Arial"/>
                <a:cs typeface="Arial"/>
              </a:rPr>
              <a:t>Data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research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gathering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development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344273" y="6473833"/>
            <a:ext cx="351282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1870"/>
              </a:lnSpc>
            </a:pPr>
            <a:r>
              <a:rPr lang="en-US" dirty="0"/>
              <a:t>Courteous Vigilance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1339" rIns="0" bIns="0" rtlCol="0">
            <a:spAutoFit/>
          </a:bodyPr>
          <a:lstStyle/>
          <a:p>
            <a:pPr marL="995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WHAT</a:t>
            </a:r>
            <a:r>
              <a:rPr spc="-55" dirty="0"/>
              <a:t> </a:t>
            </a:r>
            <a:r>
              <a:rPr dirty="0"/>
              <a:t>CAN</a:t>
            </a:r>
            <a:r>
              <a:rPr spc="-55" dirty="0"/>
              <a:t> </a:t>
            </a:r>
            <a:r>
              <a:rPr dirty="0"/>
              <a:t>FUNDS</a:t>
            </a:r>
            <a:r>
              <a:rPr spc="-50" dirty="0"/>
              <a:t> </a:t>
            </a:r>
            <a:r>
              <a:rPr dirty="0"/>
              <a:t>BE</a:t>
            </a:r>
            <a:r>
              <a:rPr spc="-55" dirty="0"/>
              <a:t> </a:t>
            </a:r>
            <a:r>
              <a:rPr dirty="0"/>
              <a:t>USED</a:t>
            </a:r>
            <a:r>
              <a:rPr spc="-50" dirty="0"/>
              <a:t> </a:t>
            </a:r>
            <a:r>
              <a:rPr spc="-20" dirty="0"/>
              <a:t>FOR?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90A2CF"/>
      </a:accent2>
      <a:accent3>
        <a:srgbClr val="DAE0EF"/>
      </a:accent3>
      <a:accent4>
        <a:srgbClr val="7F8FA9"/>
      </a:accent4>
      <a:accent5>
        <a:srgbClr val="374C81"/>
      </a:accent5>
      <a:accent6>
        <a:srgbClr val="253356"/>
      </a:accent6>
      <a:hlink>
        <a:srgbClr val="FF0000"/>
      </a:hlink>
      <a:folHlink>
        <a:srgbClr val="007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9098</TotalTime>
  <Words>1348</Words>
  <Application>Microsoft Office PowerPoint</Application>
  <PresentationFormat>Widescreen</PresentationFormat>
  <Paragraphs>194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Narrow</vt:lpstr>
      <vt:lpstr>Avenir Next LT Pro</vt:lpstr>
      <vt:lpstr>Calibri</vt:lpstr>
      <vt:lpstr>Gill Sans MT</vt:lpstr>
      <vt:lpstr>Office Theme</vt:lpstr>
      <vt:lpstr>FY2025 ANTI-HUMAN TRAFFICKING APPLICATION BRIEFING</vt:lpstr>
      <vt:lpstr>PowerPoint Presentation</vt:lpstr>
      <vt:lpstr>PowerPoint Presentation</vt:lpstr>
      <vt:lpstr>ANTI-HUMAN TRAFFICKING GRANT</vt:lpstr>
      <vt:lpstr>ANTI-HUMAN TRAFFICKING GRANT OVERVIEW AND OBJECTIVES</vt:lpstr>
      <vt:lpstr>ANTI-HUMAN TRAFFICKING GRANT OVERVIEW AND OBJECTIVES</vt:lpstr>
      <vt:lpstr>WHAT CAN FUNDS BE USED FOR?</vt:lpstr>
      <vt:lpstr>WHAT CAN FUNDS BE USED FOR?</vt:lpstr>
      <vt:lpstr>WHAT CAN FUNDS BE USED FOR?</vt:lpstr>
      <vt:lpstr>WHAT CAN FUNDS BE USED FOR?</vt:lpstr>
      <vt:lpstr>WHAT CAN FUNDS BE USED FOR?</vt:lpstr>
      <vt:lpstr>APPLICATION REVIEW</vt:lpstr>
      <vt:lpstr>FINAL AWARD AND AGREEMENT</vt:lpstr>
      <vt:lpstr>ELIGIBILITY</vt:lpstr>
      <vt:lpstr>APPLICATION AND PROGRAMMATIC REQUIREMENT GUIDELINES</vt:lpstr>
      <vt:lpstr>PERSONNEL REQUIREMENTS</vt:lpstr>
      <vt:lpstr>TRAVEL</vt:lpstr>
      <vt:lpstr>EQUIPMENT</vt:lpstr>
      <vt:lpstr>CONSULTANT &amp; CONTRACTUAL SERVICES</vt:lpstr>
      <vt:lpstr>PROGRAMMATIC AND FINANCIAL REPORTING REQUIREMENTS</vt:lpstr>
      <vt:lpstr>QUARTERLY REPORT TIMELINE</vt:lpstr>
      <vt:lpstr>CONTACTS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FY2023 BSF Anti-Human Trafficking Briefing 10.25.22-Final.pptx</dc:title>
  <dc:creator>Dreamlyn Williams</dc:creator>
  <cp:lastModifiedBy>Dreamlyn Williams</cp:lastModifiedBy>
  <cp:revision>5</cp:revision>
  <dcterms:created xsi:type="dcterms:W3CDTF">2023-11-29T18:56:11Z</dcterms:created>
  <dcterms:modified xsi:type="dcterms:W3CDTF">2024-07-25T16:43:57Z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